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316"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Lst>
  <p:sldSz cx="12192000" cy="6858000"/>
  <p:notesSz cx="6858000" cy="9144000"/>
  <p:embeddedFontLst>
    <p:embeddedFont>
      <p:font typeface="Abril Fatface" panose="02000503000000020003" pitchFamily="2" charset="77"/>
      <p:regular r:id="rId64"/>
    </p:embeddedFont>
    <p:embeddedFont>
      <p:font typeface="Calibri" panose="020F0502020204030204" pitchFamily="34" charset="0"/>
      <p:regular r:id="rId65"/>
      <p:bold r:id="rId66"/>
      <p:italic r:id="rId67"/>
      <p:boldItalic r:id="rId68"/>
    </p:embeddedFont>
    <p:embeddedFont>
      <p:font typeface="Century Gothic" panose="020B0502020202020204" pitchFamily="34" charset="0"/>
      <p:regular r:id="rId69"/>
      <p:bold r:id="rId70"/>
      <p:italic r:id="rId71"/>
      <p:boldItalic r:id="rId72"/>
    </p:embeddedFont>
    <p:embeddedFont>
      <p:font typeface="Corbel" panose="020B0503020204020204" pitchFamily="34" charset="0"/>
      <p:regular r:id="rId73"/>
      <p:bold r:id="rId74"/>
      <p:italic r:id="rId75"/>
      <p:boldItalic r:id="rId76"/>
    </p:embeddedFont>
    <p:embeddedFont>
      <p:font typeface="Georgia" panose="02040502050405020303" pitchFamily="18" charset="0"/>
      <p:regular r:id="rId77"/>
      <p:bold r:id="rId78"/>
      <p:italic r:id="rId79"/>
      <p:boldItalic r:id="rId80"/>
    </p:embeddedFont>
    <p:embeddedFont>
      <p:font typeface="Roboto" panose="02000000000000000000" pitchFamily="2" charset="0"/>
      <p:regular r:id="rId81"/>
      <p:bold r:id="rId82"/>
      <p:italic r:id="rId83"/>
      <p:boldItalic r:id="rId8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5" roundtripDataSignature="AMtx7mh1pd22qJ5qMQFUGuTrCBliiRNBr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6"/>
  </p:normalViewPr>
  <p:slideViewPr>
    <p:cSldViewPr snapToGrid="0" snapToObjects="1">
      <p:cViewPr varScale="1">
        <p:scale>
          <a:sx n="108" d="100"/>
          <a:sy n="108" d="100"/>
        </p:scale>
        <p:origin x="73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font" Target="fonts/font5.fntdata"/><Relationship Id="rId84" Type="http://schemas.openxmlformats.org/officeDocument/2006/relationships/font" Target="fonts/font21.fntdata"/><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1.fntdata"/><Relationship Id="rId79" Type="http://schemas.openxmlformats.org/officeDocument/2006/relationships/font" Target="fonts/font16.fntdata"/><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9.fntdata"/><Relationship Id="rId80" Type="http://schemas.openxmlformats.org/officeDocument/2006/relationships/font" Target="fonts/font17.fntdata"/><Relationship Id="rId85"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7.fntdata"/><Relationship Id="rId75" Type="http://schemas.openxmlformats.org/officeDocument/2006/relationships/font" Target="fonts/font12.fntdata"/><Relationship Id="rId83" Type="http://schemas.openxmlformats.org/officeDocument/2006/relationships/font" Target="fonts/font20.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font" Target="fonts/font18.fntdata"/><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3.fntdata"/><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font" Target="fonts/font19.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evelopers.google.com/machine-learning/clustering/algorithm/advantages-disadvantages#advantages_of_k-means"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adc2479784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gadc2479784_1_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add7b0fdcd_0_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add7b0fdc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add7b0fdcd_0_9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add7b0fdcd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add7b0fdcd_0_1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add7b0fdc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add7b0fdcd_0_16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add7b0fdcd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4 The radius of a cluster is the maximum distance between all the points and the centroid. Combine the two clusters whose resulting cluster has the lowest radius.</a:t>
            </a:r>
            <a:endParaRPr>
              <a:solidFill>
                <a:schemeClr val="dk1"/>
              </a:solidFill>
            </a:endParaRPr>
          </a:p>
          <a:p>
            <a:pPr marL="0" lvl="0" indent="0" algn="l" rtl="0">
              <a:spcBef>
                <a:spcPts val="0"/>
              </a:spcBef>
              <a:spcAft>
                <a:spcPts val="0"/>
              </a:spcAft>
              <a:buNone/>
            </a:pPr>
            <a:r>
              <a:rPr lang="en-US">
                <a:solidFill>
                  <a:schemeClr val="dk1"/>
                </a:solidFill>
              </a:rPr>
              <a:t>5.The diameter of a cluster is the maximum distance between any two points of the cluster. We may choose to merge those clusters whose resulting cluster has the smallest diameter.</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dd7b0fdcd_0_15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dd7b0fdcd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4. Stop when there is evidence that the next pair of clusters to be combined yields a bad cluster. For example, we could track the average diameter of all the current clusters. As long as we are combining points that truly belong in a cluster, this average will rise gradually. However, if we combine two clusters that really don’t deserve to be combined, then the average diameter will take a sudden jump.</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add7b0fdcd_0_16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add7b0fdcd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add7b0fdcd_0_19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add7b0fdcd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aec1ca7c70_3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aec1ca7c70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add7b0fdcd_0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add7b0fdcd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disadvantage of Hierarchical clustering is that it can’t perform large-scale clustering. Because the basic algorithm for hierarchical clustering is not very efficient. At each step, compute pairwise distances between all pairs of clusters, then merge. Time complexity is O(N3). Using priority queue can reduce time complexity to O(N2log N), which is still too expensive for really big datasets that do not fit in memory.</a:t>
            </a:r>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aec1ca7c70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aec1ca7c7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aec1ca7c70_0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aec1ca7c7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aec1ca7c70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aec1ca7c7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aec1ca7c70_0_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aec1ca7c7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aec1ca7c70_0_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aec1ca7c7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aec1ca7c70_0_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aec1ca7c70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 name="Google Shape;313;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adc2479784_1_4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adc2479784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adc2479784_1_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adc2479784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adc2479784_1_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adc2479784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add7b0fdcd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add7b0fdcd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 want to pick points that have a good chance of lying in different groups. There are two approaches.</a:t>
            </a:r>
            <a:endParaRPr/>
          </a:p>
          <a:p>
            <a:pPr marL="0" lvl="0" indent="0" algn="l" rtl="0">
              <a:spcBef>
                <a:spcPts val="0"/>
              </a:spcBef>
              <a:spcAft>
                <a:spcPts val="0"/>
              </a:spcAft>
              <a:buNone/>
            </a:pPr>
            <a:endParaRPr/>
          </a:p>
          <a:p>
            <a:pPr marL="0" lvl="0" indent="0" algn="l" rtl="0">
              <a:spcBef>
                <a:spcPts val="0"/>
              </a:spcBef>
              <a:spcAft>
                <a:spcPts val="0"/>
              </a:spcAft>
              <a:buNone/>
            </a:pPr>
            <a:r>
              <a:rPr lang="en-US"/>
              <a:t>2: Pick points that are as far away from one another as possible.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aec1ca7c70_2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aec1ca7c70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adc2479784_1_5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adc2479784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adc2479784_1_7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adc2479784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adc2479784_1_8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adc2479784_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adc2479784_1_9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adc2479784_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adc2479784_1_9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adc2479784_1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adc2479784_1_10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adc2479784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US" sz="1300">
                <a:solidFill>
                  <a:schemeClr val="dk1"/>
                </a:solidFill>
                <a:latin typeface="Century Gothic"/>
                <a:ea typeface="Century Gothic"/>
                <a:cs typeface="Century Gothic"/>
                <a:sym typeface="Century Gothic"/>
              </a:rPr>
              <a:t> If most objects have a high value, then the clustering configuration is appropriate. If many points have a low or negative value, then the clustering configuration may have too many or too few clusters.</a:t>
            </a:r>
            <a:endParaRPr sz="1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Clr>
                <a:schemeClr val="dk1"/>
              </a:buClr>
              <a:buSzPts val="1100"/>
              <a:buFont typeface="Arial"/>
              <a:buNone/>
            </a:pPr>
            <a:r>
              <a:rPr lang="en-US" sz="1000" b="1">
                <a:solidFill>
                  <a:schemeClr val="dk1"/>
                </a:solidFill>
                <a:highlight>
                  <a:srgbClr val="FFFFFF"/>
                </a:highlight>
              </a:rPr>
              <a:t>Clustering</a:t>
            </a:r>
            <a:r>
              <a:rPr lang="en-US" sz="1000">
                <a:solidFill>
                  <a:schemeClr val="dk1"/>
                </a:solidFill>
                <a:highlight>
                  <a:srgbClr val="FFFFFF"/>
                </a:highlight>
              </a:rPr>
              <a:t> is the task of dividing the population or data points into a number of groups such that data points in the same groups are more similar to other data points in the same group and dissimilar to the data points in other groups. It is basically a collection of objects on the basis of similarity and dissimilarity between them.</a:t>
            </a:r>
            <a:endParaRPr/>
          </a:p>
        </p:txBody>
      </p:sp>
      <p:sp>
        <p:nvSpPr>
          <p:cNvPr id="121" name="Google Shape;121;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adc2479784_1_1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adc2479784_1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Silhouette (similar:outline)</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adc2479784_1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adc2479784_1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54252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a350608daf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a350608da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recalculate the cluster center as mean of assigned points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adc2479784_1_24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adc2479784_1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adc2479784_1_2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adc2479784_1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1.</a:t>
            </a:r>
            <a:r>
              <a:rPr lang="en-US" sz="1200">
                <a:solidFill>
                  <a:srgbClr val="202124"/>
                </a:solidFill>
                <a:highlight>
                  <a:srgbClr val="FFFFFF"/>
                </a:highlight>
                <a:latin typeface="Roboto"/>
                <a:ea typeface="Roboto"/>
                <a:cs typeface="Roboto"/>
                <a:sym typeface="Roboto"/>
              </a:rPr>
              <a:t>Use the “Loss vs. Clusters” plot to find the optimal (k).</a:t>
            </a:r>
            <a:endParaRPr sz="1200">
              <a:solidFill>
                <a:srgbClr val="202124"/>
              </a:solidFill>
              <a:highlight>
                <a:srgbClr val="FFFFFF"/>
              </a:highlight>
              <a:latin typeface="Roboto"/>
              <a:ea typeface="Roboto"/>
              <a:cs typeface="Roboto"/>
              <a:sym typeface="Roboto"/>
            </a:endParaRPr>
          </a:p>
          <a:p>
            <a:pPr marL="0" lvl="0" indent="0" algn="l" rtl="0">
              <a:spcBef>
                <a:spcPts val="0"/>
              </a:spcBef>
              <a:spcAft>
                <a:spcPts val="0"/>
              </a:spcAft>
              <a:buNone/>
            </a:pPr>
            <a:r>
              <a:rPr lang="en-US" sz="1200">
                <a:solidFill>
                  <a:srgbClr val="202124"/>
                </a:solidFill>
                <a:highlight>
                  <a:srgbClr val="FFFFFF"/>
                </a:highlight>
                <a:latin typeface="Roboto"/>
                <a:ea typeface="Roboto"/>
                <a:cs typeface="Roboto"/>
                <a:sym typeface="Roboto"/>
              </a:rPr>
              <a:t>2.For a low k, you can mitigate this dependence by running k-means several times with different initial values and picking the best result. As k</a:t>
            </a:r>
            <a:endParaRPr sz="1200">
              <a:solidFill>
                <a:srgbClr val="202124"/>
              </a:solidFill>
              <a:highlight>
                <a:srgbClr val="FFFFFF"/>
              </a:highlight>
              <a:latin typeface="Roboto"/>
              <a:ea typeface="Roboto"/>
              <a:cs typeface="Roboto"/>
              <a:sym typeface="Roboto"/>
            </a:endParaRPr>
          </a:p>
          <a:p>
            <a:pPr marL="0" lvl="0" indent="0" algn="l" rtl="0">
              <a:spcBef>
                <a:spcPts val="0"/>
              </a:spcBef>
              <a:spcAft>
                <a:spcPts val="0"/>
              </a:spcAft>
              <a:buNone/>
            </a:pPr>
            <a:r>
              <a:rPr lang="en-US" sz="1200">
                <a:solidFill>
                  <a:srgbClr val="202124"/>
                </a:solidFill>
                <a:highlight>
                  <a:srgbClr val="FFFFFF"/>
                </a:highlight>
                <a:latin typeface="Roboto"/>
                <a:ea typeface="Roboto"/>
                <a:cs typeface="Roboto"/>
                <a:sym typeface="Roboto"/>
              </a:rPr>
              <a:t>increases, you need advanced versions of k-means to pick better values of the initial centroids (called </a:t>
            </a:r>
            <a:r>
              <a:rPr lang="en-US" sz="1200" b="1">
                <a:solidFill>
                  <a:srgbClr val="202124"/>
                </a:solidFill>
                <a:highlight>
                  <a:srgbClr val="FFFFFF"/>
                </a:highlight>
                <a:latin typeface="Roboto"/>
                <a:ea typeface="Roboto"/>
                <a:cs typeface="Roboto"/>
                <a:sym typeface="Roboto"/>
              </a:rPr>
              <a:t>k-means seeding</a:t>
            </a:r>
            <a:r>
              <a:rPr lang="en-US" sz="1200">
                <a:solidFill>
                  <a:srgbClr val="202124"/>
                </a:solidFill>
                <a:highlight>
                  <a:srgbClr val="FFFFFF"/>
                </a:highlight>
                <a:latin typeface="Roboto"/>
                <a:ea typeface="Roboto"/>
                <a:cs typeface="Roboto"/>
                <a:sym typeface="Roboto"/>
              </a:rPr>
              <a:t>).</a:t>
            </a:r>
            <a:endParaRPr sz="1200">
              <a:solidFill>
                <a:srgbClr val="202124"/>
              </a:solidFill>
              <a:highlight>
                <a:srgbClr val="FFFFFF"/>
              </a:highlight>
              <a:latin typeface="Roboto"/>
              <a:ea typeface="Roboto"/>
              <a:cs typeface="Roboto"/>
              <a:sym typeface="Roboto"/>
            </a:endParaRPr>
          </a:p>
          <a:p>
            <a:pPr marL="0" lvl="0" indent="0" algn="l" rtl="0">
              <a:spcBef>
                <a:spcPts val="0"/>
              </a:spcBef>
              <a:spcAft>
                <a:spcPts val="0"/>
              </a:spcAft>
              <a:buNone/>
            </a:pPr>
            <a:r>
              <a:rPr lang="en-US" sz="1200">
                <a:solidFill>
                  <a:srgbClr val="202124"/>
                </a:solidFill>
                <a:highlight>
                  <a:srgbClr val="FFFFFF"/>
                </a:highlight>
                <a:latin typeface="Roboto"/>
                <a:ea typeface="Roboto"/>
                <a:cs typeface="Roboto"/>
                <a:sym typeface="Roboto"/>
              </a:rPr>
              <a:t>3.k-means has trouble clustering data where clusters are of varying sizes and density. To cluster such data, you need to generalize k-means as described in the </a:t>
            </a:r>
            <a:r>
              <a:rPr lang="en-US" sz="1200">
                <a:solidFill>
                  <a:srgbClr val="1A73E8"/>
                </a:solidFill>
                <a:highlight>
                  <a:srgbClr val="FFFFFF"/>
                </a:highlight>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Advantages</a:t>
            </a:r>
            <a:r>
              <a:rPr lang="en-US" sz="1200">
                <a:solidFill>
                  <a:srgbClr val="202124"/>
                </a:solidFill>
                <a:highlight>
                  <a:srgbClr val="FFFFFF"/>
                </a:highlight>
                <a:latin typeface="Roboto"/>
                <a:ea typeface="Roboto"/>
                <a:cs typeface="Roboto"/>
                <a:sym typeface="Roboto"/>
              </a:rPr>
              <a:t> section</a:t>
            </a:r>
            <a:endParaRPr sz="1200">
              <a:solidFill>
                <a:srgbClr val="202124"/>
              </a:solidFill>
              <a:highlight>
                <a:srgbClr val="FFFFFF"/>
              </a:highlight>
              <a:latin typeface="Roboto"/>
              <a:ea typeface="Roboto"/>
              <a:cs typeface="Roboto"/>
              <a:sym typeface="Roboto"/>
            </a:endParaRPr>
          </a:p>
          <a:p>
            <a:pPr marL="0" lvl="0" indent="0" algn="l" rtl="0">
              <a:spcBef>
                <a:spcPts val="0"/>
              </a:spcBef>
              <a:spcAft>
                <a:spcPts val="0"/>
              </a:spcAft>
              <a:buNone/>
            </a:pPr>
            <a:r>
              <a:rPr lang="en-US" sz="1200">
                <a:solidFill>
                  <a:srgbClr val="202124"/>
                </a:solidFill>
                <a:highlight>
                  <a:srgbClr val="FFFFFF"/>
                </a:highlight>
                <a:latin typeface="Roboto"/>
                <a:ea typeface="Roboto"/>
                <a:cs typeface="Roboto"/>
                <a:sym typeface="Roboto"/>
              </a:rPr>
              <a:t>4.Centroids can be dragged by outliers, or outliers might get their own cluster instead of being ignored. Consider removing or clipping outliers before clustering.</a:t>
            </a:r>
            <a:endParaRPr sz="1200">
              <a:solidFill>
                <a:srgbClr val="202124"/>
              </a:solidFill>
              <a:highlight>
                <a:srgbClr val="FFFFFF"/>
              </a:highlight>
              <a:latin typeface="Roboto"/>
              <a:ea typeface="Roboto"/>
              <a:cs typeface="Roboto"/>
              <a:sym typeface="Roboto"/>
            </a:endParaRPr>
          </a:p>
          <a:p>
            <a:pPr marL="0" lvl="0" indent="0" algn="l" rtl="0">
              <a:spcBef>
                <a:spcPts val="0"/>
              </a:spcBef>
              <a:spcAft>
                <a:spcPts val="0"/>
              </a:spcAft>
              <a:buNone/>
            </a:pPr>
            <a:endParaRPr sz="1200">
              <a:solidFill>
                <a:srgbClr val="202124"/>
              </a:solidFill>
              <a:highlight>
                <a:srgbClr val="FFFFFF"/>
              </a:highlight>
              <a:latin typeface="Roboto"/>
              <a:ea typeface="Roboto"/>
              <a:cs typeface="Roboto"/>
              <a:sym typeface="Roboto"/>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8" name="Google Shape;428;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5" name="Google Shape;435;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adc2479784_1_1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adc2479784_1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adc2479784_1_17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adc2479784_1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adc2479784_1_18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adc2479784_1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adc2479784_1_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adc2479784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adc2479784_1_18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adc2479784_1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adc2479784_1_19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adc2479784_1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adc2479784_1_19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adc2479784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adc2479784_1_20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adc2479784_1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adc2479784_1_20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adc2479784_1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adc2479784_1_2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adc2479784_1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Clr>
                <a:schemeClr val="dk1"/>
              </a:buClr>
              <a:buSzPts val="1100"/>
              <a:buFont typeface="Arial"/>
              <a:buNone/>
            </a:pPr>
            <a:r>
              <a:rPr lang="en-US" sz="1600">
                <a:solidFill>
                  <a:schemeClr val="dk1"/>
                </a:solidFill>
                <a:latin typeface="Century Gothic"/>
                <a:ea typeface="Century Gothic"/>
                <a:cs typeface="Century Gothic"/>
                <a:sym typeface="Century Gothic"/>
              </a:rPr>
              <a:t>The best clusters for k-means is same as what we defined. The prediction is same as what we defined.</a:t>
            </a:r>
            <a:endParaRPr sz="10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adc2479784_1_24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adc2479784_1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adc2479784_1_22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adc2479784_1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adc2479784_1_2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adc2479784_1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aec1ca7c70_4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aec1ca7c70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adc2479784_1_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adc2479784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a:solidFill>
                  <a:schemeClr val="dk1"/>
                </a:solidFill>
                <a:highlight>
                  <a:srgbClr val="FFFFFF"/>
                </a:highlight>
              </a:rPr>
              <a:t>The data points in the graph below clustered together can be classified into one single group. We can distinguish the clusters, and we can identify that there are 2 clusters in the below picture.</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add7b0fdcd_0_18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add7b0fdcd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aec1ca7c70_3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aec1ca7c70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a350608daf_0_2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a350608da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b="1">
                <a:solidFill>
                  <a:srgbClr val="202122"/>
                </a:solidFill>
                <a:highlight>
                  <a:srgbClr val="FFFFFF"/>
                </a:highlight>
              </a:rPr>
              <a:t>Human genetic clustering</a:t>
            </a:r>
            <a:endParaRPr b="1">
              <a:solidFill>
                <a:srgbClr val="202122"/>
              </a:solidFill>
              <a:highlight>
                <a:srgbClr val="FFFFFF"/>
              </a:highlight>
            </a:endParaRPr>
          </a:p>
          <a:p>
            <a:pPr marL="0" lvl="0" indent="0" algn="l" rtl="0">
              <a:lnSpc>
                <a:spcPct val="115000"/>
              </a:lnSpc>
              <a:spcBef>
                <a:spcPts val="100"/>
              </a:spcBef>
              <a:spcAft>
                <a:spcPts val="0"/>
              </a:spcAft>
              <a:buNone/>
            </a:pPr>
            <a:r>
              <a:rPr lang="en-US">
                <a:solidFill>
                  <a:srgbClr val="202122"/>
                </a:solidFill>
                <a:highlight>
                  <a:srgbClr val="FFFFFF"/>
                </a:highlight>
              </a:rPr>
              <a:t>The similarity of genetic data is used in clustering to infer population structures.</a:t>
            </a:r>
            <a:endParaRPr/>
          </a:p>
          <a:p>
            <a:pPr marL="0" lvl="0" indent="0" algn="l" rtl="0">
              <a:spcBef>
                <a:spcPts val="100"/>
              </a:spcBef>
              <a:spcAft>
                <a:spcPts val="0"/>
              </a:spcAft>
              <a:buNone/>
            </a:pPr>
            <a:endParaRPr/>
          </a:p>
          <a:p>
            <a:pPr marL="0" lvl="0" indent="0" algn="l" rtl="0">
              <a:spcBef>
                <a:spcPts val="0"/>
              </a:spcBef>
              <a:spcAft>
                <a:spcPts val="0"/>
              </a:spcAft>
              <a:buNone/>
            </a:pPr>
            <a:r>
              <a:rPr lang="en-US" b="1"/>
              <a:t>Grouping of shopping items:</a:t>
            </a:r>
            <a:endParaRPr b="1"/>
          </a:p>
          <a:p>
            <a:pPr marL="0" lvl="0" indent="0" algn="l" rtl="0">
              <a:spcBef>
                <a:spcPts val="0"/>
              </a:spcBef>
              <a:spcAft>
                <a:spcPts val="0"/>
              </a:spcAft>
              <a:buNone/>
            </a:pPr>
            <a:r>
              <a:rPr lang="en-US"/>
              <a:t>Clustering can be used to group all the shopping items available on the web into a set of unique products. For example, all the items on amazon can be grouped into unique products.</a:t>
            </a:r>
            <a:endParaRPr/>
          </a:p>
          <a:p>
            <a:pPr marL="0" lvl="0" indent="0" algn="l" rtl="0">
              <a:spcBef>
                <a:spcPts val="0"/>
              </a:spcBef>
              <a:spcAft>
                <a:spcPts val="0"/>
              </a:spcAft>
              <a:buNone/>
            </a:pPr>
            <a:endParaRPr/>
          </a:p>
          <a:p>
            <a:pPr marL="0" lvl="0" indent="0" algn="l" rtl="0">
              <a:spcBef>
                <a:spcPts val="0"/>
              </a:spcBef>
              <a:spcAft>
                <a:spcPts val="0"/>
              </a:spcAft>
              <a:buNone/>
            </a:pPr>
            <a:r>
              <a:rPr lang="en-US" b="1"/>
              <a:t>E-commerce</a:t>
            </a:r>
            <a:endParaRPr b="1"/>
          </a:p>
          <a:p>
            <a:pPr marL="0" lvl="0" indent="0" algn="l" rtl="0">
              <a:spcBef>
                <a:spcPts val="0"/>
              </a:spcBef>
              <a:spcAft>
                <a:spcPts val="0"/>
              </a:spcAft>
              <a:buNone/>
            </a:pPr>
            <a:r>
              <a:rPr lang="en-US"/>
              <a:t>Classifying customers by purchase history or clickstream activity.</a:t>
            </a:r>
            <a:endParaRPr/>
          </a:p>
          <a:p>
            <a:pPr marL="0" lvl="0" indent="0" algn="l" rtl="0">
              <a:spcBef>
                <a:spcPts val="0"/>
              </a:spcBef>
              <a:spcAft>
                <a:spcPts val="0"/>
              </a:spcAft>
              <a:buNone/>
            </a:pPr>
            <a:endParaRPr/>
          </a:p>
          <a:p>
            <a:pPr marL="0" lvl="0" indent="0" algn="l" rtl="0">
              <a:spcBef>
                <a:spcPts val="0"/>
              </a:spcBef>
              <a:spcAft>
                <a:spcPts val="0"/>
              </a:spcAft>
              <a:buNone/>
            </a:pPr>
            <a:r>
              <a:rPr lang="en-US" b="1"/>
              <a:t>Social network analysis:</a:t>
            </a:r>
            <a:endParaRPr b="1"/>
          </a:p>
          <a:p>
            <a:pPr marL="0" lvl="0" indent="0" algn="l" rtl="0">
              <a:spcBef>
                <a:spcPts val="0"/>
              </a:spcBef>
              <a:spcAft>
                <a:spcPts val="0"/>
              </a:spcAft>
              <a:buNone/>
            </a:pPr>
            <a:r>
              <a:rPr lang="en-US"/>
              <a:t>In the study of social networks, clustering may be used to recognize communities within large groups of people.</a:t>
            </a:r>
            <a:endParaRPr/>
          </a:p>
          <a:p>
            <a:pPr marL="0" lvl="0" indent="0" algn="l" rtl="0">
              <a:spcBef>
                <a:spcPts val="0"/>
              </a:spcBef>
              <a:spcAft>
                <a:spcPts val="0"/>
              </a:spcAft>
              <a:buNone/>
            </a:pPr>
            <a:endParaRPr/>
          </a:p>
          <a:p>
            <a:pPr marL="0" lvl="0" indent="0" algn="l" rtl="0">
              <a:spcBef>
                <a:spcPts val="0"/>
              </a:spcBef>
              <a:spcAft>
                <a:spcPts val="0"/>
              </a:spcAft>
              <a:buNone/>
            </a:pPr>
            <a:r>
              <a:rPr lang="en-US" b="1"/>
              <a:t>Recommender systems</a:t>
            </a:r>
            <a:endParaRPr b="1"/>
          </a:p>
          <a:p>
            <a:pPr marL="0" lvl="0" indent="0" algn="l" rtl="0">
              <a:spcBef>
                <a:spcPts val="0"/>
              </a:spcBef>
              <a:spcAft>
                <a:spcPts val="0"/>
              </a:spcAft>
              <a:buNone/>
            </a:pPr>
            <a:r>
              <a:rPr lang="en-US"/>
              <a:t>Recommender systems are designed to recommend new items based on a user's tastes. They sometimes use clustering algorithms to predict a user's preferences based on the preferences of other users in the user's cluster.</a:t>
            </a:r>
            <a:endParaRPr/>
          </a:p>
          <a:p>
            <a:pPr marL="0" lvl="0" indent="0" algn="l" rtl="0">
              <a:spcBef>
                <a:spcPts val="0"/>
              </a:spcBef>
              <a:spcAft>
                <a:spcPts val="0"/>
              </a:spcAft>
              <a:buNone/>
            </a:pPr>
            <a:endParaRPr/>
          </a:p>
          <a:p>
            <a:pPr marL="0" lvl="0" indent="0" algn="l" rtl="0">
              <a:spcBef>
                <a:spcPts val="0"/>
              </a:spcBef>
              <a:spcAft>
                <a:spcPts val="0"/>
              </a:spcAft>
              <a:buNone/>
            </a:pPr>
            <a:r>
              <a:rPr lang="en-US" b="1"/>
              <a:t>Crime analysis</a:t>
            </a:r>
            <a:endParaRPr b="1"/>
          </a:p>
          <a:p>
            <a:pPr marL="0" lvl="0" indent="0" algn="l" rtl="0">
              <a:spcBef>
                <a:spcPts val="0"/>
              </a:spcBef>
              <a:spcAft>
                <a:spcPts val="0"/>
              </a:spcAft>
              <a:buNone/>
            </a:pPr>
            <a:r>
              <a:rPr lang="en-US"/>
              <a:t>Cluster analysis can be used to identify areas where there are greater incidences of particular types of crime. By identifying these distinct areas or "hot spots" where a similar crime has happened over a period of time, it is possible to manage law enforcement resources more effectively.</a:t>
            </a: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a350608daf_0_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a350608da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a350608daf_0_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a350608da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3" descr="Tag=AccentColor&#10;Flavor=Light&#10;Target=Fill"/>
          <p:cNvSpPr/>
          <p:nvPr/>
        </p:nvSpPr>
        <p:spPr>
          <a:xfrm flipH="1">
            <a:off x="2599854" y="527562"/>
            <a:ext cx="6992292" cy="5102484"/>
          </a:xfrm>
          <a:custGeom>
            <a:avLst/>
            <a:gdLst/>
            <a:ahLst/>
            <a:cxnLst/>
            <a:rect l="l" t="t" r="r" b="b"/>
            <a:pathLst>
              <a:path w="6886274" h="5025119" extrusionOk="0">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3" name="Google Shape;13;p13"/>
          <p:cNvSpPr txBox="1">
            <a:spLocks noGrp="1"/>
          </p:cNvSpPr>
          <p:nvPr>
            <p:ph type="ctrTitle"/>
          </p:nvPr>
        </p:nvSpPr>
        <p:spPr>
          <a:xfrm>
            <a:off x="1508760" y="1591056"/>
            <a:ext cx="5705856" cy="3264408"/>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800"/>
              <a:buFont typeface="Abril Fatface"/>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13"/>
          <p:cNvSpPr txBox="1">
            <a:spLocks noGrp="1"/>
          </p:cNvSpPr>
          <p:nvPr>
            <p:ph type="subTitle" idx="1"/>
          </p:nvPr>
        </p:nvSpPr>
        <p:spPr>
          <a:xfrm>
            <a:off x="1524000" y="4928616"/>
            <a:ext cx="5705856" cy="996696"/>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000"/>
              </a:spcBef>
              <a:spcAft>
                <a:spcPts val="0"/>
              </a:spcAft>
              <a:buClr>
                <a:schemeClr val="dk1"/>
              </a:buClr>
              <a:buSzPts val="2400"/>
              <a:buNone/>
              <a:defRPr sz="2400" cap="none"/>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5" name="Google Shape;15;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22" descr="Tag=AccentColor&#10;Flavor=Light&#10;Target=Fill"/>
          <p:cNvSpPr/>
          <p:nvPr/>
        </p:nvSpPr>
        <p:spPr>
          <a:xfrm>
            <a:off x="684965" y="1332237"/>
            <a:ext cx="5263732" cy="3841102"/>
          </a:xfrm>
          <a:custGeom>
            <a:avLst/>
            <a:gdLst/>
            <a:ahLst/>
            <a:cxnLst/>
            <a:rect l="l" t="t" r="r" b="b"/>
            <a:pathLst>
              <a:path w="6886274" h="5025119" extrusionOk="0">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75" name="Google Shape;75;p22"/>
          <p:cNvSpPr txBox="1">
            <a:spLocks noGrp="1"/>
          </p:cNvSpPr>
          <p:nvPr>
            <p:ph type="title"/>
          </p:nvPr>
        </p:nvSpPr>
        <p:spPr>
          <a:xfrm>
            <a:off x="1399032" y="2523744"/>
            <a:ext cx="3831336" cy="1453896"/>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200"/>
              <a:buFont typeface="Abril Fatfac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2"/>
          <p:cNvSpPr>
            <a:spLocks noGrp="1"/>
          </p:cNvSpPr>
          <p:nvPr>
            <p:ph type="pic" idx="2"/>
          </p:nvPr>
        </p:nvSpPr>
        <p:spPr>
          <a:xfrm>
            <a:off x="6711696" y="640079"/>
            <a:ext cx="4837176" cy="5568696"/>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1000"/>
              </a:spcBef>
              <a:spcAft>
                <a:spcPts val="0"/>
              </a:spcAft>
              <a:buClr>
                <a:schemeClr val="dk1"/>
              </a:buClr>
              <a:buSzPts val="3200"/>
              <a:buFont typeface="Arial"/>
              <a:buNone/>
              <a:defRPr sz="32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500"/>
              </a:spcBef>
              <a:spcAft>
                <a:spcPts val="0"/>
              </a:spcAft>
              <a:buClr>
                <a:schemeClr val="dk1"/>
              </a:buClr>
              <a:buSzPts val="2800"/>
              <a:buFont typeface="Arial"/>
              <a:buNone/>
              <a:defRPr sz="2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50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9pPr>
          </a:lstStyle>
          <a:p>
            <a:endParaRPr/>
          </a:p>
        </p:txBody>
      </p:sp>
      <p:sp>
        <p:nvSpPr>
          <p:cNvPr id="77" name="Google Shape;77;p22"/>
          <p:cNvSpPr txBox="1">
            <a:spLocks noGrp="1"/>
          </p:cNvSpPr>
          <p:nvPr>
            <p:ph type="body" idx="1"/>
          </p:nvPr>
        </p:nvSpPr>
        <p:spPr>
          <a:xfrm>
            <a:off x="1655064" y="4087368"/>
            <a:ext cx="3319272" cy="64922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Clr>
                <a:schemeClr val="dk1"/>
              </a:buClr>
              <a:buSzPts val="2000"/>
              <a:buNone/>
              <a:defRPr sz="2000" cap="none"/>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200"/>
              <a:buNone/>
              <a:defRPr sz="1200"/>
            </a:lvl3pPr>
            <a:lvl4pPr marL="1828800" lvl="3" indent="-228600" algn="l">
              <a:lnSpc>
                <a:spcPct val="100000"/>
              </a:lnSpc>
              <a:spcBef>
                <a:spcPts val="500"/>
              </a:spcBef>
              <a:spcAft>
                <a:spcPts val="0"/>
              </a:spcAft>
              <a:buClr>
                <a:schemeClr val="dk1"/>
              </a:buClr>
              <a:buSzPts val="1000"/>
              <a:buNone/>
              <a:defRPr sz="1000"/>
            </a:lvl4pPr>
            <a:lvl5pPr marL="2286000" lvl="4" indent="-228600" algn="l">
              <a:lnSpc>
                <a:spcPct val="10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8" name="Google Shape;78;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2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7"/>
        <p:cNvGrpSpPr/>
        <p:nvPr/>
      </p:nvGrpSpPr>
      <p:grpSpPr>
        <a:xfrm>
          <a:off x="0" y="0"/>
          <a:ext cx="0" cy="0"/>
          <a:chOff x="0" y="0"/>
          <a:chExt cx="0" cy="0"/>
        </a:xfrm>
      </p:grpSpPr>
      <p:sp>
        <p:nvSpPr>
          <p:cNvPr id="88" name="Google Shape;88;p2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2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 name="Google Shape;90;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14" descr="Tag=AccentColor&#10;Flavor=Light&#10;Target=Fill"/>
          <p:cNvSpPr/>
          <p:nvPr/>
        </p:nvSpPr>
        <p:spPr>
          <a:xfrm flipH="1">
            <a:off x="1" y="315111"/>
            <a:ext cx="3021543" cy="1435442"/>
          </a:xfrm>
          <a:custGeom>
            <a:avLst/>
            <a:gdLst/>
            <a:ahLst/>
            <a:cxnLst/>
            <a:rect l="l" t="t" r="r" b="b"/>
            <a:pathLst>
              <a:path w="3021543" h="1435442" extrusionOk="0">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20" name="Google Shape;2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Abril Fatface"/>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14"/>
          <p:cNvSpPr txBox="1">
            <a:spLocks noGrp="1"/>
          </p:cNvSpPr>
          <p:nvPr>
            <p:ph type="body" idx="1"/>
          </p:nvPr>
        </p:nvSpPr>
        <p:spPr>
          <a:xfrm>
            <a:off x="838200" y="2011680"/>
            <a:ext cx="10515600" cy="416052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15" descr="Tag=AccentColor&#10;Flavor=Light&#10;Target=Fill"/>
          <p:cNvSpPr/>
          <p:nvPr/>
        </p:nvSpPr>
        <p:spPr>
          <a:xfrm>
            <a:off x="7209816" y="0"/>
            <a:ext cx="4143984" cy="5747660"/>
          </a:xfrm>
          <a:custGeom>
            <a:avLst/>
            <a:gdLst/>
            <a:ahLst/>
            <a:cxnLst/>
            <a:rect l="l" t="t" r="r" b="b"/>
            <a:pathLst>
              <a:path w="3843750" h="5956080" extrusionOk="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27" name="Google Shape;27;p15"/>
          <p:cNvSpPr txBox="1">
            <a:spLocks noGrp="1"/>
          </p:cNvSpPr>
          <p:nvPr>
            <p:ph type="title"/>
          </p:nvPr>
        </p:nvSpPr>
        <p:spPr>
          <a:xfrm>
            <a:off x="831850" y="1078991"/>
            <a:ext cx="5266944" cy="313639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800"/>
              <a:buFont typeface="Abril Fatface"/>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15"/>
          <p:cNvSpPr txBox="1">
            <a:spLocks noGrp="1"/>
          </p:cNvSpPr>
          <p:nvPr>
            <p:ph type="body" idx="1"/>
          </p:nvPr>
        </p:nvSpPr>
        <p:spPr>
          <a:xfrm>
            <a:off x="831850" y="4279392"/>
            <a:ext cx="5266944"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2400"/>
              <a:buNone/>
              <a:defRPr sz="2400" cap="none">
                <a:solidFill>
                  <a:schemeClr val="dk1"/>
                </a:solidFill>
              </a:defRPr>
            </a:lvl1pPr>
            <a:lvl2pPr marL="914400" lvl="1" indent="-228600" algn="l">
              <a:lnSpc>
                <a:spcPct val="100000"/>
              </a:lnSpc>
              <a:spcBef>
                <a:spcPts val="500"/>
              </a:spcBef>
              <a:spcAft>
                <a:spcPts val="0"/>
              </a:spcAft>
              <a:buClr>
                <a:srgbClr val="888888"/>
              </a:buClr>
              <a:buSzPts val="2000"/>
              <a:buNone/>
              <a:defRPr sz="2000">
                <a:solidFill>
                  <a:srgbClr val="888888"/>
                </a:solidFill>
              </a:defRPr>
            </a:lvl2pPr>
            <a:lvl3pPr marL="1371600" lvl="2" indent="-228600" algn="l">
              <a:lnSpc>
                <a:spcPct val="100000"/>
              </a:lnSpc>
              <a:spcBef>
                <a:spcPts val="500"/>
              </a:spcBef>
              <a:spcAft>
                <a:spcPts val="0"/>
              </a:spcAft>
              <a:buClr>
                <a:srgbClr val="888888"/>
              </a:buClr>
              <a:buSzPts val="1800"/>
              <a:buNone/>
              <a:defRPr sz="1800">
                <a:solidFill>
                  <a:srgbClr val="888888"/>
                </a:solidFill>
              </a:defRPr>
            </a:lvl3pPr>
            <a:lvl4pPr marL="1828800" lvl="3" indent="-228600" algn="l">
              <a:lnSpc>
                <a:spcPct val="100000"/>
              </a:lnSpc>
              <a:spcBef>
                <a:spcPts val="500"/>
              </a:spcBef>
              <a:spcAft>
                <a:spcPts val="0"/>
              </a:spcAft>
              <a:buClr>
                <a:srgbClr val="888888"/>
              </a:buClr>
              <a:buSzPts val="1600"/>
              <a:buNone/>
              <a:defRPr sz="1600">
                <a:solidFill>
                  <a:srgbClr val="888888"/>
                </a:solidFill>
              </a:defRPr>
            </a:lvl4pPr>
            <a:lvl5pPr marL="2286000" lvl="4" indent="-228600" algn="l">
              <a:lnSpc>
                <a:spcPct val="10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9" name="Google Shape;29;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6" descr="Tag=AccentColor&#10;Flavor=Light&#10;Target=Fill"/>
          <p:cNvSpPr/>
          <p:nvPr/>
        </p:nvSpPr>
        <p:spPr>
          <a:xfrm flipH="1">
            <a:off x="1" y="315111"/>
            <a:ext cx="3021543" cy="1435442"/>
          </a:xfrm>
          <a:custGeom>
            <a:avLst/>
            <a:gdLst/>
            <a:ahLst/>
            <a:cxnLst/>
            <a:rect l="l" t="t" r="r" b="b"/>
            <a:pathLst>
              <a:path w="3021543" h="1435442" extrusionOk="0">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4" name="Google Shape;34;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Abril Fatface"/>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6"/>
          <p:cNvSpPr txBox="1">
            <a:spLocks noGrp="1"/>
          </p:cNvSpPr>
          <p:nvPr>
            <p:ph type="body" idx="1"/>
          </p:nvPr>
        </p:nvSpPr>
        <p:spPr>
          <a:xfrm>
            <a:off x="838200" y="2011680"/>
            <a:ext cx="4937760" cy="416052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6"/>
          <p:cNvSpPr txBox="1">
            <a:spLocks noGrp="1"/>
          </p:cNvSpPr>
          <p:nvPr>
            <p:ph type="body" idx="2"/>
          </p:nvPr>
        </p:nvSpPr>
        <p:spPr>
          <a:xfrm>
            <a:off x="6419088" y="2011680"/>
            <a:ext cx="4937760" cy="416052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7" descr="Tag=AccentColor&#10;Flavor=Light&#10;Target=Fill"/>
          <p:cNvSpPr/>
          <p:nvPr/>
        </p:nvSpPr>
        <p:spPr>
          <a:xfrm flipH="1">
            <a:off x="1" y="315111"/>
            <a:ext cx="3021543" cy="1435442"/>
          </a:xfrm>
          <a:custGeom>
            <a:avLst/>
            <a:gdLst/>
            <a:ahLst/>
            <a:cxnLst/>
            <a:rect l="l" t="t" r="r" b="b"/>
            <a:pathLst>
              <a:path w="3021543" h="1435442" extrusionOk="0">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42" name="Google Shape;42;p1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Abril Fatface"/>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17"/>
          <p:cNvSpPr txBox="1">
            <a:spLocks noGrp="1"/>
          </p:cNvSpPr>
          <p:nvPr>
            <p:ph type="body" idx="1"/>
          </p:nvPr>
        </p:nvSpPr>
        <p:spPr>
          <a:xfrm>
            <a:off x="839788" y="2011680"/>
            <a:ext cx="4937760" cy="95097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dk1"/>
              </a:buClr>
              <a:buSzPts val="2800"/>
              <a:buNone/>
              <a:defRPr sz="2800" b="1"/>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17"/>
          <p:cNvSpPr txBox="1">
            <a:spLocks noGrp="1"/>
          </p:cNvSpPr>
          <p:nvPr>
            <p:ph type="body" idx="2"/>
          </p:nvPr>
        </p:nvSpPr>
        <p:spPr>
          <a:xfrm>
            <a:off x="839788" y="3127248"/>
            <a:ext cx="4937760" cy="306324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17"/>
          <p:cNvSpPr txBox="1">
            <a:spLocks noGrp="1"/>
          </p:cNvSpPr>
          <p:nvPr>
            <p:ph type="body" idx="3"/>
          </p:nvPr>
        </p:nvSpPr>
        <p:spPr>
          <a:xfrm>
            <a:off x="6419088" y="2011680"/>
            <a:ext cx="4937760" cy="95097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dk1"/>
              </a:buClr>
              <a:buSzPts val="2800"/>
              <a:buNone/>
              <a:defRPr sz="2800" b="1"/>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17"/>
          <p:cNvSpPr txBox="1">
            <a:spLocks noGrp="1"/>
          </p:cNvSpPr>
          <p:nvPr>
            <p:ph type="body" idx="4"/>
          </p:nvPr>
        </p:nvSpPr>
        <p:spPr>
          <a:xfrm>
            <a:off x="6419088" y="3127248"/>
            <a:ext cx="4937760" cy="306324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18" descr="Tag=AccentColor&#10;Flavor=Light&#10;Target=Fill"/>
          <p:cNvSpPr/>
          <p:nvPr/>
        </p:nvSpPr>
        <p:spPr>
          <a:xfrm flipH="1">
            <a:off x="1969639" y="181596"/>
            <a:ext cx="8252722" cy="6022258"/>
          </a:xfrm>
          <a:custGeom>
            <a:avLst/>
            <a:gdLst/>
            <a:ahLst/>
            <a:cxnLst/>
            <a:rect l="l" t="t" r="r" b="b"/>
            <a:pathLst>
              <a:path w="6886274" h="5025119" extrusionOk="0">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52" name="Google Shape;52;p18"/>
          <p:cNvSpPr txBox="1">
            <a:spLocks noGrp="1"/>
          </p:cNvSpPr>
          <p:nvPr>
            <p:ph type="title"/>
          </p:nvPr>
        </p:nvSpPr>
        <p:spPr>
          <a:xfrm>
            <a:off x="2843784" y="1572768"/>
            <a:ext cx="6501384" cy="409651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000"/>
              <a:buFont typeface="Abril Fatface"/>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1" type="blank">
  <p:cSld name="BLANK">
    <p:spTree>
      <p:nvGrpSpPr>
        <p:cNvPr id="1" name="Shape 56"/>
        <p:cNvGrpSpPr/>
        <p:nvPr/>
      </p:nvGrpSpPr>
      <p:grpSpPr>
        <a:xfrm>
          <a:off x="0" y="0"/>
          <a:ext cx="0" cy="0"/>
          <a:chOff x="0" y="0"/>
          <a:chExt cx="0" cy="0"/>
        </a:xfrm>
      </p:grpSpPr>
      <p:sp>
        <p:nvSpPr>
          <p:cNvPr id="57" name="Google Shape;57;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2">
  <p:cSld name="Blank 2">
    <p:spTree>
      <p:nvGrpSpPr>
        <p:cNvPr id="1" name="Shape 60"/>
        <p:cNvGrpSpPr/>
        <p:nvPr/>
      </p:nvGrpSpPr>
      <p:grpSpPr>
        <a:xfrm>
          <a:off x="0" y="0"/>
          <a:ext cx="0" cy="0"/>
          <a:chOff x="0" y="0"/>
          <a:chExt cx="0" cy="0"/>
        </a:xfrm>
      </p:grpSpPr>
      <p:sp>
        <p:nvSpPr>
          <p:cNvPr id="61" name="Google Shape;61;p20" descr="Mask ID=&#10;Mask position=bottom, center&#10;Mask family= brushstroke, landscape, wide"/>
          <p:cNvSpPr/>
          <p:nvPr/>
        </p:nvSpPr>
        <p:spPr>
          <a:xfrm>
            <a:off x="1768100" y="-1"/>
            <a:ext cx="10423900" cy="5920155"/>
          </a:xfrm>
          <a:custGeom>
            <a:avLst/>
            <a:gdLst/>
            <a:ahLst/>
            <a:cxnLst/>
            <a:rect l="l" t="t" r="r" b="b"/>
            <a:pathLst>
              <a:path w="10423900" h="5491534" extrusionOk="0">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62" name="Google Shape;62;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21" descr="Tag=AccentColor&#10;Flavor=Light&#10;Target=Fill"/>
          <p:cNvSpPr/>
          <p:nvPr/>
        </p:nvSpPr>
        <p:spPr>
          <a:xfrm>
            <a:off x="4726728" y="0"/>
            <a:ext cx="7472381" cy="6858000"/>
          </a:xfrm>
          <a:custGeom>
            <a:avLst/>
            <a:gdLst/>
            <a:ahLst/>
            <a:cxnLst/>
            <a:rect l="l" t="t" r="r" b="b"/>
            <a:pathLst>
              <a:path w="7472381" h="6886575" extrusionOk="0">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67" name="Google Shape;67;p21"/>
          <p:cNvSpPr txBox="1">
            <a:spLocks noGrp="1"/>
          </p:cNvSpPr>
          <p:nvPr>
            <p:ph type="title"/>
          </p:nvPr>
        </p:nvSpPr>
        <p:spPr>
          <a:xfrm>
            <a:off x="839788" y="640080"/>
            <a:ext cx="3886200" cy="295351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bril Fatfac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21"/>
          <p:cNvSpPr txBox="1">
            <a:spLocks noGrp="1"/>
          </p:cNvSpPr>
          <p:nvPr>
            <p:ph type="body" idx="1"/>
          </p:nvPr>
        </p:nvSpPr>
        <p:spPr>
          <a:xfrm>
            <a:off x="7059168" y="640080"/>
            <a:ext cx="4489704" cy="5596128"/>
          </a:xfrm>
          <a:prstGeom prst="rect">
            <a:avLst/>
          </a:prstGeom>
          <a:noFill/>
          <a:ln>
            <a:noFill/>
          </a:ln>
        </p:spPr>
        <p:txBody>
          <a:bodyPr spcFirstLastPara="1" wrap="square" lIns="91425" tIns="45700" rIns="91425" bIns="45700" anchor="ctr" anchorCtr="0">
            <a:normAutofit/>
          </a:bodyPr>
          <a:lstStyle>
            <a:lvl1pPr marL="457200" lvl="0" indent="-431800" algn="l">
              <a:lnSpc>
                <a:spcPct val="100000"/>
              </a:lnSpc>
              <a:spcBef>
                <a:spcPts val="1000"/>
              </a:spcBef>
              <a:spcAft>
                <a:spcPts val="0"/>
              </a:spcAft>
              <a:buClr>
                <a:schemeClr val="dk1"/>
              </a:buClr>
              <a:buSzPts val="3200"/>
              <a:buChar char="•"/>
              <a:defRPr sz="3200"/>
            </a:lvl1pPr>
            <a:lvl2pPr marL="914400" lvl="1" indent="-406400" algn="l">
              <a:lnSpc>
                <a:spcPct val="100000"/>
              </a:lnSpc>
              <a:spcBef>
                <a:spcPts val="500"/>
              </a:spcBef>
              <a:spcAft>
                <a:spcPts val="0"/>
              </a:spcAft>
              <a:buClr>
                <a:schemeClr val="dk1"/>
              </a:buClr>
              <a:buSzPts val="2800"/>
              <a:buChar char="•"/>
              <a:defRPr sz="2800"/>
            </a:lvl2pPr>
            <a:lvl3pPr marL="1371600" lvl="2" indent="-381000" algn="l">
              <a:lnSpc>
                <a:spcPct val="100000"/>
              </a:lnSpc>
              <a:spcBef>
                <a:spcPts val="500"/>
              </a:spcBef>
              <a:spcAft>
                <a:spcPts val="0"/>
              </a:spcAft>
              <a:buClr>
                <a:schemeClr val="dk1"/>
              </a:buClr>
              <a:buSzPts val="2400"/>
              <a:buChar char="•"/>
              <a:defRPr sz="2400"/>
            </a:lvl3pPr>
            <a:lvl4pPr marL="1828800" lvl="3" indent="-355600" algn="l">
              <a:lnSpc>
                <a:spcPct val="100000"/>
              </a:lnSpc>
              <a:spcBef>
                <a:spcPts val="500"/>
              </a:spcBef>
              <a:spcAft>
                <a:spcPts val="0"/>
              </a:spcAft>
              <a:buClr>
                <a:schemeClr val="dk1"/>
              </a:buClr>
              <a:buSzPts val="2000"/>
              <a:buChar char="•"/>
              <a:defRPr sz="2000"/>
            </a:lvl4pPr>
            <a:lvl5pPr marL="2286000" lvl="4" indent="-355600" algn="l">
              <a:lnSpc>
                <a:spcPct val="10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9" name="Google Shape;69;p21"/>
          <p:cNvSpPr txBox="1">
            <a:spLocks noGrp="1"/>
          </p:cNvSpPr>
          <p:nvPr>
            <p:ph type="body" idx="2"/>
          </p:nvPr>
        </p:nvSpPr>
        <p:spPr>
          <a:xfrm>
            <a:off x="839788" y="3776472"/>
            <a:ext cx="3886200" cy="246888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600"/>
              <a:buNone/>
              <a:defRPr sz="16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200"/>
              <a:buNone/>
              <a:defRPr sz="1200"/>
            </a:lvl3pPr>
            <a:lvl4pPr marL="1828800" lvl="3" indent="-228600" algn="l">
              <a:lnSpc>
                <a:spcPct val="100000"/>
              </a:lnSpc>
              <a:spcBef>
                <a:spcPts val="500"/>
              </a:spcBef>
              <a:spcAft>
                <a:spcPts val="0"/>
              </a:spcAft>
              <a:buClr>
                <a:schemeClr val="dk1"/>
              </a:buClr>
              <a:buSzPts val="1000"/>
              <a:buNone/>
              <a:defRPr sz="1000"/>
            </a:lvl4pPr>
            <a:lvl5pPr marL="2286000" lvl="4" indent="-228600" algn="l">
              <a:lnSpc>
                <a:spcPct val="10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bril Fatface"/>
              <a:buNone/>
              <a:defRPr sz="4400" b="0" i="1" u="none" strike="noStrike" cap="none">
                <a:solidFill>
                  <a:schemeClr val="dk1"/>
                </a:solidFill>
                <a:latin typeface="Abril Fatface"/>
                <a:ea typeface="Abril Fatface"/>
                <a:cs typeface="Abril Fatface"/>
                <a:sym typeface="Abril Fatfac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100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1pPr>
            <a:lvl2pPr marL="914400" marR="0" lvl="1" indent="-381000"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10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8" name="Google Shape;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9" name="Google Shape;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0" name="Google Shape;1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entury Gothic"/>
                <a:ea typeface="Century Gothic"/>
                <a:cs typeface="Century Gothic"/>
                <a:sym typeface="Century Gothic"/>
              </a:defRPr>
            </a:lvl1pPr>
            <a:lvl2pPr marL="0" marR="0" lvl="1" indent="0" algn="r" rtl="0">
              <a:spcBef>
                <a:spcPts val="0"/>
              </a:spcBef>
              <a:buNone/>
              <a:defRPr sz="1200" b="0" i="0" u="none" strike="noStrike" cap="none">
                <a:solidFill>
                  <a:srgbClr val="888888"/>
                </a:solidFill>
                <a:latin typeface="Century Gothic"/>
                <a:ea typeface="Century Gothic"/>
                <a:cs typeface="Century Gothic"/>
                <a:sym typeface="Century Gothic"/>
              </a:defRPr>
            </a:lvl2pPr>
            <a:lvl3pPr marL="0" marR="0" lvl="2" indent="0" algn="r" rtl="0">
              <a:spcBef>
                <a:spcPts val="0"/>
              </a:spcBef>
              <a:buNone/>
              <a:defRPr sz="1200" b="0" i="0" u="none" strike="noStrike" cap="none">
                <a:solidFill>
                  <a:srgbClr val="888888"/>
                </a:solidFill>
                <a:latin typeface="Century Gothic"/>
                <a:ea typeface="Century Gothic"/>
                <a:cs typeface="Century Gothic"/>
                <a:sym typeface="Century Gothic"/>
              </a:defRPr>
            </a:lvl3pPr>
            <a:lvl4pPr marL="0" marR="0" lvl="3" indent="0" algn="r" rtl="0">
              <a:spcBef>
                <a:spcPts val="0"/>
              </a:spcBef>
              <a:buNone/>
              <a:defRPr sz="1200" b="0" i="0" u="none" strike="noStrike" cap="none">
                <a:solidFill>
                  <a:srgbClr val="888888"/>
                </a:solidFill>
                <a:latin typeface="Century Gothic"/>
                <a:ea typeface="Century Gothic"/>
                <a:cs typeface="Century Gothic"/>
                <a:sym typeface="Century Gothic"/>
              </a:defRPr>
            </a:lvl4pPr>
            <a:lvl5pPr marL="0" marR="0" lvl="4" indent="0" algn="r" rtl="0">
              <a:spcBef>
                <a:spcPts val="0"/>
              </a:spcBef>
              <a:buNone/>
              <a:defRPr sz="1200" b="0" i="0" u="none" strike="noStrike" cap="none">
                <a:solidFill>
                  <a:srgbClr val="888888"/>
                </a:solidFill>
                <a:latin typeface="Century Gothic"/>
                <a:ea typeface="Century Gothic"/>
                <a:cs typeface="Century Gothic"/>
                <a:sym typeface="Century Gothic"/>
              </a:defRPr>
            </a:lvl5pPr>
            <a:lvl6pPr marL="0" marR="0" lvl="5" indent="0" algn="r" rtl="0">
              <a:spcBef>
                <a:spcPts val="0"/>
              </a:spcBef>
              <a:buNone/>
              <a:defRPr sz="1200" b="0" i="0" u="none" strike="noStrike" cap="none">
                <a:solidFill>
                  <a:srgbClr val="888888"/>
                </a:solidFill>
                <a:latin typeface="Century Gothic"/>
                <a:ea typeface="Century Gothic"/>
                <a:cs typeface="Century Gothic"/>
                <a:sym typeface="Century Gothic"/>
              </a:defRPr>
            </a:lvl6pPr>
            <a:lvl7pPr marL="0" marR="0" lvl="6" indent="0" algn="r" rtl="0">
              <a:spcBef>
                <a:spcPts val="0"/>
              </a:spcBef>
              <a:buNone/>
              <a:defRPr sz="1200" b="0" i="0" u="none" strike="noStrike" cap="none">
                <a:solidFill>
                  <a:srgbClr val="888888"/>
                </a:solidFill>
                <a:latin typeface="Century Gothic"/>
                <a:ea typeface="Century Gothic"/>
                <a:cs typeface="Century Gothic"/>
                <a:sym typeface="Century Gothic"/>
              </a:defRPr>
            </a:lvl7pPr>
            <a:lvl8pPr marL="0" marR="0" lvl="7" indent="0" algn="r" rtl="0">
              <a:spcBef>
                <a:spcPts val="0"/>
              </a:spcBef>
              <a:buNone/>
              <a:defRPr sz="1200" b="0" i="0" u="none" strike="noStrike" cap="none">
                <a:solidFill>
                  <a:srgbClr val="888888"/>
                </a:solidFill>
                <a:latin typeface="Century Gothic"/>
                <a:ea typeface="Century Gothic"/>
                <a:cs typeface="Century Gothic"/>
                <a:sym typeface="Century Gothic"/>
              </a:defRPr>
            </a:lvl8pPr>
            <a:lvl9pPr marL="0" marR="0" lvl="8" indent="0" algn="r" rtl="0">
              <a:spcBef>
                <a:spcPts val="0"/>
              </a:spcBef>
              <a:buNone/>
              <a:defRPr sz="12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2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2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en.wikipedia.org/wiki/K-means%2B%2B"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en.wikipedia.org/wiki/Distance"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hyperlink" Target="https://en.wikipedia.org/wiki/Manhattan_distance" TargetMode="External"/><Relationship Id="rId4" Type="http://schemas.openxmlformats.org/officeDocument/2006/relationships/hyperlink" Target="https://en.wikipedia.org/wiki/Euclidean_distance"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rsandstroem.github.io/sparkkmeans.html"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hyperlink" Target="https://developers.google.com/machine-learning/clustering/algorithm/advantages-disadvantages" TargetMode="External"/><Relationship Id="rId4" Type="http://schemas.openxmlformats.org/officeDocument/2006/relationships/hyperlink" Target="https://www.geeksforgeeks.org/clustering-in-machine-learning/"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6"/>
        <p:cNvGrpSpPr/>
        <p:nvPr/>
      </p:nvGrpSpPr>
      <p:grpSpPr>
        <a:xfrm>
          <a:off x="0" y="0"/>
          <a:ext cx="0" cy="0"/>
          <a:chOff x="0" y="0"/>
          <a:chExt cx="0" cy="0"/>
        </a:xfrm>
      </p:grpSpPr>
      <p:sp>
        <p:nvSpPr>
          <p:cNvPr id="97" name="Google Shape;97;p1"/>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pic>
        <p:nvPicPr>
          <p:cNvPr id="98" name="Google Shape;98;p1"/>
          <p:cNvPicPr preferRelativeResize="0"/>
          <p:nvPr/>
        </p:nvPicPr>
        <p:blipFill rotWithShape="1">
          <a:blip r:embed="rId3">
            <a:alphaModFix/>
          </a:blip>
          <a:srcRect t="164" b="15566"/>
          <a:stretch/>
        </p:blipFill>
        <p:spPr>
          <a:xfrm>
            <a:off x="20" y="10"/>
            <a:ext cx="12191980" cy="6857990"/>
          </a:xfrm>
          <a:prstGeom prst="rect">
            <a:avLst/>
          </a:prstGeom>
          <a:noFill/>
          <a:ln>
            <a:noFill/>
          </a:ln>
        </p:spPr>
      </p:pic>
      <p:sp>
        <p:nvSpPr>
          <p:cNvPr id="99" name="Google Shape;99;p1"/>
          <p:cNvSpPr/>
          <p:nvPr/>
        </p:nvSpPr>
        <p:spPr>
          <a:xfrm>
            <a:off x="4428056" y="2813365"/>
            <a:ext cx="7450687" cy="3406460"/>
          </a:xfrm>
          <a:custGeom>
            <a:avLst/>
            <a:gdLst/>
            <a:ahLst/>
            <a:cxnLst/>
            <a:rect l="l" t="t" r="r" b="b"/>
            <a:pathLst>
              <a:path w="7450687" h="3406460" extrusionOk="0">
                <a:moveTo>
                  <a:pt x="6457914" y="0"/>
                </a:moveTo>
                <a:cubicBezTo>
                  <a:pt x="6560763" y="125085"/>
                  <a:pt x="6713644" y="161221"/>
                  <a:pt x="6844288" y="233492"/>
                </a:cubicBezTo>
                <a:cubicBezTo>
                  <a:pt x="6972153" y="289086"/>
                  <a:pt x="7336289" y="611527"/>
                  <a:pt x="7386323" y="717155"/>
                </a:cubicBezTo>
                <a:cubicBezTo>
                  <a:pt x="7475273" y="900613"/>
                  <a:pt x="7453035" y="1573293"/>
                  <a:pt x="7430798" y="1809564"/>
                </a:cubicBezTo>
                <a:cubicBezTo>
                  <a:pt x="7347408" y="2398855"/>
                  <a:pt x="7041645" y="3077093"/>
                  <a:pt x="7013848" y="3104890"/>
                </a:cubicBezTo>
                <a:cubicBezTo>
                  <a:pt x="6924899" y="3085432"/>
                  <a:pt x="6721983" y="3391196"/>
                  <a:pt x="6569101" y="3402314"/>
                </a:cubicBezTo>
                <a:cubicBezTo>
                  <a:pt x="6407881" y="3413434"/>
                  <a:pt x="4039604" y="3405095"/>
                  <a:pt x="3683807" y="3341162"/>
                </a:cubicBezTo>
                <a:cubicBezTo>
                  <a:pt x="1749158" y="2988144"/>
                  <a:pt x="1704683" y="2860279"/>
                  <a:pt x="1704683" y="2860279"/>
                </a:cubicBezTo>
                <a:cubicBezTo>
                  <a:pt x="1704683" y="2860279"/>
                  <a:pt x="1910378" y="2835262"/>
                  <a:pt x="2010446" y="2801907"/>
                </a:cubicBezTo>
                <a:cubicBezTo>
                  <a:pt x="1865904" y="2799126"/>
                  <a:pt x="1296072" y="2693500"/>
                  <a:pt x="1273834" y="2674041"/>
                </a:cubicBezTo>
                <a:cubicBezTo>
                  <a:pt x="1284954" y="2668482"/>
                  <a:pt x="1301632" y="2662923"/>
                  <a:pt x="1315530" y="2657363"/>
                </a:cubicBezTo>
                <a:cubicBezTo>
                  <a:pt x="1284954" y="2640686"/>
                  <a:pt x="1259936" y="2621228"/>
                  <a:pt x="1234919" y="2590651"/>
                </a:cubicBezTo>
                <a:cubicBezTo>
                  <a:pt x="1154309" y="2487804"/>
                  <a:pt x="1018105" y="2523940"/>
                  <a:pt x="904138" y="2485024"/>
                </a:cubicBezTo>
                <a:cubicBezTo>
                  <a:pt x="976410" y="2268210"/>
                  <a:pt x="1168208" y="2348820"/>
                  <a:pt x="1315530" y="2307126"/>
                </a:cubicBezTo>
                <a:cubicBezTo>
                  <a:pt x="929156" y="2179260"/>
                  <a:pt x="1004207" y="2112548"/>
                  <a:pt x="851326" y="2065294"/>
                </a:cubicBezTo>
                <a:cubicBezTo>
                  <a:pt x="659528" y="2006921"/>
                  <a:pt x="615053" y="2006921"/>
                  <a:pt x="615053" y="2006921"/>
                </a:cubicBezTo>
                <a:cubicBezTo>
                  <a:pt x="840206" y="1829023"/>
                  <a:pt x="1109834" y="2020820"/>
                  <a:pt x="1393361" y="1703937"/>
                </a:cubicBezTo>
                <a:cubicBezTo>
                  <a:pt x="1120952" y="1659463"/>
                  <a:pt x="306510" y="1637225"/>
                  <a:pt x="131391" y="1553835"/>
                </a:cubicBezTo>
                <a:cubicBezTo>
                  <a:pt x="198103" y="1584411"/>
                  <a:pt x="203663" y="1492682"/>
                  <a:pt x="234239" y="1492682"/>
                </a:cubicBezTo>
                <a:cubicBezTo>
                  <a:pt x="492748" y="1489903"/>
                  <a:pt x="756816" y="1542717"/>
                  <a:pt x="1018105" y="1509360"/>
                </a:cubicBezTo>
                <a:cubicBezTo>
                  <a:pt x="1065359" y="1506581"/>
                  <a:pt x="1140411" y="1531597"/>
                  <a:pt x="1148750" y="1462106"/>
                </a:cubicBezTo>
                <a:cubicBezTo>
                  <a:pt x="1157088" y="1375936"/>
                  <a:pt x="1059800" y="1395394"/>
                  <a:pt x="1018105" y="1387055"/>
                </a:cubicBezTo>
                <a:cubicBezTo>
                  <a:pt x="848545" y="1359258"/>
                  <a:pt x="681766" y="1348140"/>
                  <a:pt x="509426" y="1331461"/>
                </a:cubicBezTo>
                <a:cubicBezTo>
                  <a:pt x="437155" y="1323122"/>
                  <a:pt x="348206" y="1339800"/>
                  <a:pt x="376002" y="1206376"/>
                </a:cubicBezTo>
                <a:cubicBezTo>
                  <a:pt x="353764" y="1078512"/>
                  <a:pt x="220341" y="1122986"/>
                  <a:pt x="150849" y="1061833"/>
                </a:cubicBezTo>
                <a:cubicBezTo>
                  <a:pt x="184205" y="989562"/>
                  <a:pt x="278714" y="1039597"/>
                  <a:pt x="306510" y="942308"/>
                </a:cubicBezTo>
                <a:cubicBezTo>
                  <a:pt x="173086" y="972884"/>
                  <a:pt x="186985" y="761630"/>
                  <a:pt x="53560" y="764409"/>
                </a:cubicBezTo>
                <a:cubicBezTo>
                  <a:pt x="-57626" y="639324"/>
                  <a:pt x="22984" y="578171"/>
                  <a:pt x="125832" y="530917"/>
                </a:cubicBezTo>
                <a:cubicBezTo>
                  <a:pt x="259256" y="472544"/>
                  <a:pt x="406578" y="486442"/>
                  <a:pt x="551121" y="475324"/>
                </a:cubicBezTo>
                <a:cubicBezTo>
                  <a:pt x="742919" y="450306"/>
                  <a:pt x="926376" y="391934"/>
                  <a:pt x="1120952" y="394713"/>
                </a:cubicBezTo>
                <a:cubicBezTo>
                  <a:pt x="1304411" y="336340"/>
                  <a:pt x="1507326" y="400272"/>
                  <a:pt x="1693564" y="325221"/>
                </a:cubicBezTo>
                <a:cubicBezTo>
                  <a:pt x="1882582" y="325221"/>
                  <a:pt x="2074379" y="325221"/>
                  <a:pt x="2266175" y="325221"/>
                </a:cubicBezTo>
                <a:cubicBezTo>
                  <a:pt x="2321770" y="328001"/>
                  <a:pt x="2374582" y="328001"/>
                  <a:pt x="2430177" y="330781"/>
                </a:cubicBezTo>
                <a:cubicBezTo>
                  <a:pt x="2430177" y="330781"/>
                  <a:pt x="2432956" y="330781"/>
                  <a:pt x="2432956" y="330781"/>
                </a:cubicBezTo>
                <a:cubicBezTo>
                  <a:pt x="2672008" y="339120"/>
                  <a:pt x="2908279" y="344679"/>
                  <a:pt x="3144551" y="355798"/>
                </a:cubicBezTo>
                <a:cubicBezTo>
                  <a:pt x="3233500" y="355798"/>
                  <a:pt x="3319670" y="358577"/>
                  <a:pt x="3408619" y="358577"/>
                </a:cubicBezTo>
                <a:cubicBezTo>
                  <a:pt x="3597637" y="372475"/>
                  <a:pt x="3789434" y="380814"/>
                  <a:pt x="3981231" y="361357"/>
                </a:cubicBezTo>
                <a:cubicBezTo>
                  <a:pt x="4173028" y="378035"/>
                  <a:pt x="4359266" y="366917"/>
                  <a:pt x="4551063" y="350238"/>
                </a:cubicBezTo>
                <a:cubicBezTo>
                  <a:pt x="4745639" y="369696"/>
                  <a:pt x="4937437" y="341899"/>
                  <a:pt x="5129233" y="316882"/>
                </a:cubicBezTo>
                <a:cubicBezTo>
                  <a:pt x="5321031" y="328001"/>
                  <a:pt x="5512828" y="328001"/>
                  <a:pt x="5699065" y="272407"/>
                </a:cubicBezTo>
                <a:cubicBezTo>
                  <a:pt x="5840829" y="333560"/>
                  <a:pt x="5910321" y="133424"/>
                  <a:pt x="6063202" y="172339"/>
                </a:cubicBezTo>
                <a:cubicBezTo>
                  <a:pt x="6216084" y="214035"/>
                  <a:pt x="6324491" y="55593"/>
                  <a:pt x="6457914" y="0"/>
                </a:cubicBezTo>
                <a:close/>
              </a:path>
            </a:pathLst>
          </a:custGeom>
          <a:solidFill>
            <a:schemeClr val="lt1">
              <a:alpha val="88627"/>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00" name="Google Shape;100;p1"/>
          <p:cNvSpPr txBox="1">
            <a:spLocks noGrp="1"/>
          </p:cNvSpPr>
          <p:nvPr>
            <p:ph type="ctrTitle"/>
          </p:nvPr>
        </p:nvSpPr>
        <p:spPr>
          <a:xfrm>
            <a:off x="5643563" y="3547277"/>
            <a:ext cx="5915025" cy="1039011"/>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ts val="4860"/>
              <a:buFont typeface="Abril Fatface"/>
              <a:buNone/>
            </a:pPr>
            <a:r>
              <a:rPr lang="en-US" sz="4860" i="0"/>
              <a:t>Large-scale clustering </a:t>
            </a:r>
            <a:endParaRPr sz="3959"/>
          </a:p>
        </p:txBody>
      </p:sp>
      <p:sp>
        <p:nvSpPr>
          <p:cNvPr id="101" name="Google Shape;101;p1"/>
          <p:cNvSpPr txBox="1">
            <a:spLocks noGrp="1"/>
          </p:cNvSpPr>
          <p:nvPr>
            <p:ph type="subTitle" idx="1"/>
          </p:nvPr>
        </p:nvSpPr>
        <p:spPr>
          <a:xfrm>
            <a:off x="6565100" y="4564645"/>
            <a:ext cx="3957300" cy="13500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400"/>
              <a:buNone/>
            </a:pPr>
            <a:r>
              <a:rPr lang="en-US" sz="2500">
                <a:latin typeface="Times New Roman"/>
                <a:ea typeface="Times New Roman"/>
                <a:cs typeface="Times New Roman"/>
                <a:sym typeface="Times New Roman"/>
              </a:rPr>
              <a:t>Shuqian Xie</a:t>
            </a:r>
            <a:endParaRPr sz="2500">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2400"/>
              <a:buNone/>
            </a:pPr>
            <a:r>
              <a:rPr lang="en-US" sz="2500">
                <a:latin typeface="Times New Roman"/>
                <a:ea typeface="Times New Roman"/>
                <a:cs typeface="Times New Roman"/>
                <a:sym typeface="Times New Roman"/>
              </a:rPr>
              <a:t>Zhimao Lin</a:t>
            </a:r>
            <a:endParaRPr sz="2500">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2400"/>
              <a:buNone/>
            </a:pPr>
            <a:r>
              <a:rPr lang="en-US" sz="2500">
                <a:latin typeface="Times New Roman"/>
                <a:ea typeface="Times New Roman"/>
                <a:cs typeface="Times New Roman"/>
                <a:sym typeface="Times New Roman"/>
              </a:rPr>
              <a:t>Weichuan Deng</a:t>
            </a:r>
            <a:endParaRPr sz="2500">
              <a:latin typeface="Times New Roman"/>
              <a:ea typeface="Times New Roman"/>
              <a:cs typeface="Times New Roman"/>
              <a:sym typeface="Times New Roman"/>
            </a:endParaRPr>
          </a:p>
          <a:p>
            <a:pPr marL="0" lvl="0" indent="0" algn="l" rtl="0">
              <a:lnSpc>
                <a:spcPct val="100000"/>
              </a:lnSpc>
              <a:spcBef>
                <a:spcPts val="1000"/>
              </a:spcBef>
              <a:spcAft>
                <a:spcPts val="0"/>
              </a:spcAft>
              <a:buClr>
                <a:schemeClr val="dk1"/>
              </a:buClr>
              <a:buSzPts val="2400"/>
              <a:buNone/>
            </a:pPr>
            <a:endParaRPr sz="25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1"/>
        <p:cNvGrpSpPr/>
        <p:nvPr/>
      </p:nvGrpSpPr>
      <p:grpSpPr>
        <a:xfrm>
          <a:off x="0" y="0"/>
          <a:ext cx="0" cy="0"/>
          <a:chOff x="0" y="0"/>
          <a:chExt cx="0" cy="0"/>
        </a:xfrm>
      </p:grpSpPr>
      <p:sp>
        <p:nvSpPr>
          <p:cNvPr id="162" name="Google Shape;162;gadc2479784_1_28"/>
          <p:cNvSpPr/>
          <p:nvPr/>
        </p:nvSpPr>
        <p:spPr>
          <a:xfrm flipH="1">
            <a:off x="2602578" y="527562"/>
            <a:ext cx="6989568" cy="5100496"/>
          </a:xfrm>
          <a:custGeom>
            <a:avLst/>
            <a:gdLst/>
            <a:ahLst/>
            <a:cxnLst/>
            <a:rect l="l" t="t" r="r" b="b"/>
            <a:pathLst>
              <a:path w="6886274" h="5025119" extrusionOk="0">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63" name="Google Shape;163;gadc2479784_1_28"/>
          <p:cNvSpPr/>
          <p:nvPr/>
        </p:nvSpPr>
        <p:spPr>
          <a:xfrm>
            <a:off x="0" y="0"/>
            <a:ext cx="12189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64" name="Google Shape;164;gadc2479784_1_28"/>
          <p:cNvSpPr txBox="1">
            <a:spLocks noGrp="1"/>
          </p:cNvSpPr>
          <p:nvPr>
            <p:ph type="title"/>
          </p:nvPr>
        </p:nvSpPr>
        <p:spPr>
          <a:xfrm>
            <a:off x="1524000" y="1834964"/>
            <a:ext cx="9144000" cy="23877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Abril Fatface"/>
              <a:buNone/>
            </a:pPr>
            <a:r>
              <a:rPr lang="en-US" sz="6000"/>
              <a:t>Hierarchical Clustering</a:t>
            </a:r>
            <a:endParaRPr/>
          </a:p>
        </p:txBody>
      </p:sp>
      <p:sp>
        <p:nvSpPr>
          <p:cNvPr id="165" name="Google Shape;165;gadc2479784_1_28"/>
          <p:cNvSpPr/>
          <p:nvPr/>
        </p:nvSpPr>
        <p:spPr>
          <a:xfrm>
            <a:off x="685896" y="1"/>
            <a:ext cx="11282409" cy="2930115"/>
          </a:xfrm>
          <a:custGeom>
            <a:avLst/>
            <a:gdLst/>
            <a:ahLst/>
            <a:cxnLst/>
            <a:rect l="l" t="t" r="r" b="b"/>
            <a:pathLst>
              <a:path w="11282409" h="2930115" extrusionOk="0">
                <a:moveTo>
                  <a:pt x="1277174" y="0"/>
                </a:moveTo>
                <a:lnTo>
                  <a:pt x="11077320" y="0"/>
                </a:lnTo>
                <a:lnTo>
                  <a:pt x="10933044" y="93916"/>
                </a:lnTo>
                <a:cubicBezTo>
                  <a:pt x="10973237" y="147389"/>
                  <a:pt x="11059805" y="83222"/>
                  <a:pt x="11087630" y="165214"/>
                </a:cubicBezTo>
                <a:cubicBezTo>
                  <a:pt x="10865028" y="304245"/>
                  <a:pt x="10660974" y="478924"/>
                  <a:pt x="10401271" y="582307"/>
                </a:cubicBezTo>
                <a:cubicBezTo>
                  <a:pt x="10614599" y="507443"/>
                  <a:pt x="10827927" y="543093"/>
                  <a:pt x="11038163" y="511009"/>
                </a:cubicBezTo>
                <a:cubicBezTo>
                  <a:pt x="11065988" y="553787"/>
                  <a:pt x="11019613" y="553787"/>
                  <a:pt x="11004154" y="568047"/>
                </a:cubicBezTo>
                <a:cubicBezTo>
                  <a:pt x="10988696" y="582307"/>
                  <a:pt x="10967053" y="593001"/>
                  <a:pt x="10970146" y="625085"/>
                </a:cubicBezTo>
                <a:cubicBezTo>
                  <a:pt x="11065988" y="639345"/>
                  <a:pt x="11171107" y="589437"/>
                  <a:pt x="11270042" y="589437"/>
                </a:cubicBezTo>
                <a:lnTo>
                  <a:pt x="11270042" y="650039"/>
                </a:lnTo>
                <a:cubicBezTo>
                  <a:pt x="11236032" y="671428"/>
                  <a:pt x="11192750" y="678558"/>
                  <a:pt x="11177291" y="721337"/>
                </a:cubicBezTo>
                <a:cubicBezTo>
                  <a:pt x="11208207" y="714208"/>
                  <a:pt x="11239125" y="710643"/>
                  <a:pt x="11270042" y="703512"/>
                </a:cubicBezTo>
                <a:lnTo>
                  <a:pt x="11282409" y="703512"/>
                </a:lnTo>
                <a:lnTo>
                  <a:pt x="11282409" y="981574"/>
                </a:lnTo>
                <a:cubicBezTo>
                  <a:pt x="9254245" y="2952959"/>
                  <a:pt x="4397165" y="2906615"/>
                  <a:pt x="4053985" y="2928005"/>
                </a:cubicBezTo>
                <a:cubicBezTo>
                  <a:pt x="3945776" y="2935134"/>
                  <a:pt x="3491294" y="2924439"/>
                  <a:pt x="3386175" y="2892355"/>
                </a:cubicBezTo>
                <a:cubicBezTo>
                  <a:pt x="3243956" y="2853141"/>
                  <a:pt x="3228499" y="2774714"/>
                  <a:pt x="3228499" y="2774714"/>
                </a:cubicBezTo>
                <a:cubicBezTo>
                  <a:pt x="3228499" y="2774714"/>
                  <a:pt x="3299608" y="2742630"/>
                  <a:pt x="3389267" y="2717676"/>
                </a:cubicBezTo>
                <a:cubicBezTo>
                  <a:pt x="3562404" y="2667768"/>
                  <a:pt x="3704623" y="2575080"/>
                  <a:pt x="3883942" y="2535866"/>
                </a:cubicBezTo>
                <a:cubicBezTo>
                  <a:pt x="3723173" y="2546561"/>
                  <a:pt x="3562404" y="2553691"/>
                  <a:pt x="3401634" y="2564386"/>
                </a:cubicBezTo>
                <a:cubicBezTo>
                  <a:pt x="3624237" y="2468133"/>
                  <a:pt x="3859208" y="2453874"/>
                  <a:pt x="4087994" y="2414660"/>
                </a:cubicBezTo>
                <a:cubicBezTo>
                  <a:pt x="4162197" y="2403966"/>
                  <a:pt x="4285864" y="2436049"/>
                  <a:pt x="4285864" y="2336233"/>
                </a:cubicBezTo>
                <a:cubicBezTo>
                  <a:pt x="4282774" y="2272064"/>
                  <a:pt x="4162197" y="2300584"/>
                  <a:pt x="4091088" y="2304149"/>
                </a:cubicBezTo>
                <a:cubicBezTo>
                  <a:pt x="3775732" y="2314843"/>
                  <a:pt x="3463469" y="2361187"/>
                  <a:pt x="3148114" y="2400401"/>
                </a:cubicBezTo>
                <a:cubicBezTo>
                  <a:pt x="3117196" y="2403966"/>
                  <a:pt x="3080097" y="2421790"/>
                  <a:pt x="3058455" y="2411095"/>
                </a:cubicBezTo>
                <a:cubicBezTo>
                  <a:pt x="2879135" y="2339797"/>
                  <a:pt x="2675082" y="2357622"/>
                  <a:pt x="2443203" y="2336233"/>
                </a:cubicBezTo>
                <a:cubicBezTo>
                  <a:pt x="2569963" y="2254241"/>
                  <a:pt x="2678173" y="2311278"/>
                  <a:pt x="2786383" y="2257805"/>
                </a:cubicBezTo>
                <a:cubicBezTo>
                  <a:pt x="2653440" y="2200766"/>
                  <a:pt x="2517405" y="2225722"/>
                  <a:pt x="2390644" y="2211461"/>
                </a:cubicBezTo>
                <a:cubicBezTo>
                  <a:pt x="2297893" y="2200766"/>
                  <a:pt x="1963988" y="2186507"/>
                  <a:pt x="1911429" y="2168683"/>
                </a:cubicBezTo>
                <a:cubicBezTo>
                  <a:pt x="1750660" y="2115209"/>
                  <a:pt x="1558974" y="2122339"/>
                  <a:pt x="1416755" y="2026087"/>
                </a:cubicBezTo>
                <a:cubicBezTo>
                  <a:pt x="1314728" y="1958354"/>
                  <a:pt x="1178693" y="2015393"/>
                  <a:pt x="1070483" y="1979743"/>
                </a:cubicBezTo>
                <a:cubicBezTo>
                  <a:pt x="1024107" y="1929835"/>
                  <a:pt x="1089033" y="1894186"/>
                  <a:pt x="1104491" y="1854972"/>
                </a:cubicBezTo>
                <a:cubicBezTo>
                  <a:pt x="1126133" y="1805064"/>
                  <a:pt x="1067391" y="1794370"/>
                  <a:pt x="1039566" y="1748026"/>
                </a:cubicBezTo>
                <a:cubicBezTo>
                  <a:pt x="1231252" y="1751591"/>
                  <a:pt x="1413663" y="1737331"/>
                  <a:pt x="1623900" y="1694553"/>
                </a:cubicBezTo>
                <a:cubicBezTo>
                  <a:pt x="1537332" y="1630384"/>
                  <a:pt x="1463130" y="1690987"/>
                  <a:pt x="1401296" y="1676728"/>
                </a:cubicBezTo>
                <a:cubicBezTo>
                  <a:pt x="1358012" y="1666033"/>
                  <a:pt x="1302362" y="1676728"/>
                  <a:pt x="1302362" y="1623255"/>
                </a:cubicBezTo>
                <a:cubicBezTo>
                  <a:pt x="1302362" y="1580476"/>
                  <a:pt x="1351829" y="1573345"/>
                  <a:pt x="1385838" y="1566216"/>
                </a:cubicBezTo>
                <a:cubicBezTo>
                  <a:pt x="1518781" y="1541262"/>
                  <a:pt x="1648633" y="1509178"/>
                  <a:pt x="1756843" y="1377277"/>
                </a:cubicBezTo>
                <a:cubicBezTo>
                  <a:pt x="1407480" y="1334499"/>
                  <a:pt x="1048840" y="1502049"/>
                  <a:pt x="721120" y="1387972"/>
                </a:cubicBezTo>
                <a:cubicBezTo>
                  <a:pt x="748945" y="1313109"/>
                  <a:pt x="813871" y="1327368"/>
                  <a:pt x="857154" y="1323803"/>
                </a:cubicBezTo>
                <a:cubicBezTo>
                  <a:pt x="1147775" y="1291720"/>
                  <a:pt x="2127849" y="903147"/>
                  <a:pt x="2285525" y="924536"/>
                </a:cubicBezTo>
                <a:cubicBezTo>
                  <a:pt x="2381369" y="935231"/>
                  <a:pt x="2480304" y="928101"/>
                  <a:pt x="2569963" y="874628"/>
                </a:cubicBezTo>
                <a:cubicBezTo>
                  <a:pt x="2678173" y="810460"/>
                  <a:pt x="1988721" y="945926"/>
                  <a:pt x="1803218" y="856803"/>
                </a:cubicBezTo>
                <a:cubicBezTo>
                  <a:pt x="1713559" y="814024"/>
                  <a:pt x="956090" y="689253"/>
                  <a:pt x="625276" y="682124"/>
                </a:cubicBezTo>
                <a:cubicBezTo>
                  <a:pt x="656194" y="614390"/>
                  <a:pt x="770587" y="617955"/>
                  <a:pt x="736578" y="521703"/>
                </a:cubicBezTo>
                <a:cubicBezTo>
                  <a:pt x="557259" y="514574"/>
                  <a:pt x="365573" y="575176"/>
                  <a:pt x="155336" y="550222"/>
                </a:cubicBezTo>
                <a:cubicBezTo>
                  <a:pt x="229537" y="464666"/>
                  <a:pt x="337746" y="471795"/>
                  <a:pt x="421223" y="425451"/>
                </a:cubicBezTo>
                <a:cubicBezTo>
                  <a:pt x="356297" y="361283"/>
                  <a:pt x="275913" y="400497"/>
                  <a:pt x="201712" y="404062"/>
                </a:cubicBezTo>
                <a:cubicBezTo>
                  <a:pt x="136786" y="407627"/>
                  <a:pt x="-27075" y="318505"/>
                  <a:pt x="3843" y="314939"/>
                </a:cubicBezTo>
                <a:cubicBezTo>
                  <a:pt x="282096" y="293551"/>
                  <a:pt x="551076" y="197299"/>
                  <a:pt x="829329" y="175909"/>
                </a:cubicBezTo>
                <a:cubicBezTo>
                  <a:pt x="922080" y="168779"/>
                  <a:pt x="1027200" y="175909"/>
                  <a:pt x="1045749" y="47572"/>
                </a:cubicBezTo>
                <a:cubicBezTo>
                  <a:pt x="1048840" y="11924"/>
                  <a:pt x="1039566" y="4795"/>
                  <a:pt x="1172509" y="11924"/>
                </a:cubicBezTo>
                <a:cubicBezTo>
                  <a:pt x="1198789" y="13707"/>
                  <a:pt x="1228933" y="14598"/>
                  <a:pt x="1257531" y="7914"/>
                </a:cubicBezTo>
                <a:close/>
              </a:path>
            </a:pathLst>
          </a:custGeom>
          <a:solidFill>
            <a:srgbClr val="E29038">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Abril Fatface"/>
              <a:buNone/>
            </a:pPr>
            <a:r>
              <a:rPr lang="en-US"/>
              <a:t>Hierarchical Clustering</a:t>
            </a:r>
            <a:endParaRPr/>
          </a:p>
        </p:txBody>
      </p:sp>
      <p:sp>
        <p:nvSpPr>
          <p:cNvPr id="171" name="Google Shape;171;p6"/>
          <p:cNvSpPr txBox="1">
            <a:spLocks noGrp="1"/>
          </p:cNvSpPr>
          <p:nvPr>
            <p:ph type="body" idx="1"/>
          </p:nvPr>
        </p:nvSpPr>
        <p:spPr>
          <a:xfrm>
            <a:off x="838200" y="2011675"/>
            <a:ext cx="7010100" cy="4160400"/>
          </a:xfrm>
          <a:prstGeom prst="rect">
            <a:avLst/>
          </a:prstGeom>
          <a:noFill/>
          <a:ln>
            <a:noFill/>
          </a:ln>
        </p:spPr>
        <p:txBody>
          <a:bodyPr spcFirstLastPara="1" wrap="square" lIns="91425" tIns="45700" rIns="91425" bIns="45700" anchor="t" anchorCtr="0">
            <a:normAutofit/>
          </a:bodyPr>
          <a:lstStyle/>
          <a:p>
            <a:pPr marL="457200" lvl="0" indent="-342900" algn="l" rtl="0">
              <a:lnSpc>
                <a:spcPct val="115000"/>
              </a:lnSpc>
              <a:spcBef>
                <a:spcPts val="0"/>
              </a:spcBef>
              <a:spcAft>
                <a:spcPts val="0"/>
              </a:spcAft>
              <a:buSzPts val="1800"/>
              <a:buFont typeface="Times New Roman"/>
              <a:buChar char="•"/>
            </a:pPr>
            <a:r>
              <a:rPr lang="en-US">
                <a:latin typeface="Times New Roman"/>
                <a:ea typeface="Times New Roman"/>
                <a:cs typeface="Times New Roman"/>
                <a:sym typeface="Times New Roman"/>
              </a:rPr>
              <a:t>Agglomerative (bottom up):</a:t>
            </a:r>
            <a:endParaRPr>
              <a:latin typeface="Times New Roman"/>
              <a:ea typeface="Times New Roman"/>
              <a:cs typeface="Times New Roman"/>
              <a:sym typeface="Times New Roman"/>
            </a:endParaRPr>
          </a:p>
          <a:p>
            <a:pPr marL="457200" lvl="0" indent="0" algn="l" rtl="0">
              <a:lnSpc>
                <a:spcPct val="115000"/>
              </a:lnSpc>
              <a:spcBef>
                <a:spcPts val="0"/>
              </a:spcBef>
              <a:spcAft>
                <a:spcPts val="0"/>
              </a:spcAft>
              <a:buNone/>
            </a:pPr>
            <a:r>
              <a:rPr lang="en-US">
                <a:latin typeface="Times New Roman"/>
                <a:ea typeface="Times New Roman"/>
                <a:cs typeface="Times New Roman"/>
                <a:sym typeface="Times New Roman"/>
              </a:rPr>
              <a:t>Initially, each point is a cluster by itself and is the </a:t>
            </a:r>
            <a:r>
              <a:rPr lang="en-US" b="1">
                <a:latin typeface="Times New Roman"/>
                <a:ea typeface="Times New Roman"/>
                <a:cs typeface="Times New Roman"/>
                <a:sym typeface="Times New Roman"/>
              </a:rPr>
              <a:t>centroid</a:t>
            </a:r>
            <a:r>
              <a:rPr lang="en-US">
                <a:latin typeface="Times New Roman"/>
                <a:ea typeface="Times New Roman"/>
                <a:cs typeface="Times New Roman"/>
                <a:sym typeface="Times New Roman"/>
              </a:rPr>
              <a:t> of that cluster.</a:t>
            </a:r>
            <a:endParaRPr>
              <a:latin typeface="Times New Roman"/>
              <a:ea typeface="Times New Roman"/>
              <a:cs typeface="Times New Roman"/>
              <a:sym typeface="Times New Roman"/>
            </a:endParaRPr>
          </a:p>
          <a:p>
            <a:pPr marL="457200" lvl="0" indent="0" algn="l" rtl="0">
              <a:lnSpc>
                <a:spcPct val="115000"/>
              </a:lnSpc>
              <a:spcBef>
                <a:spcPts val="0"/>
              </a:spcBef>
              <a:spcAft>
                <a:spcPts val="0"/>
              </a:spcAft>
              <a:buNone/>
            </a:pPr>
            <a:r>
              <a:rPr lang="en-US" b="1">
                <a:latin typeface="Times New Roman"/>
                <a:ea typeface="Times New Roman"/>
                <a:cs typeface="Times New Roman"/>
                <a:sym typeface="Times New Roman"/>
              </a:rPr>
              <a:t>centroid </a:t>
            </a:r>
            <a:r>
              <a:rPr lang="en-US">
                <a:latin typeface="Times New Roman"/>
                <a:ea typeface="Times New Roman"/>
                <a:cs typeface="Times New Roman"/>
                <a:sym typeface="Times New Roman"/>
              </a:rPr>
              <a:t>of a cluster </a:t>
            </a:r>
            <a:r>
              <a:rPr lang="en-US" b="1">
                <a:latin typeface="Times New Roman"/>
                <a:ea typeface="Times New Roman"/>
                <a:cs typeface="Times New Roman"/>
                <a:sym typeface="Times New Roman"/>
              </a:rPr>
              <a:t>= average of its points</a:t>
            </a:r>
            <a:endParaRPr b="1">
              <a:latin typeface="Times New Roman"/>
              <a:ea typeface="Times New Roman"/>
              <a:cs typeface="Times New Roman"/>
              <a:sym typeface="Times New Roman"/>
            </a:endParaRPr>
          </a:p>
          <a:p>
            <a:pPr marL="914400" lvl="0" indent="0" algn="l" rtl="0">
              <a:lnSpc>
                <a:spcPct val="115000"/>
              </a:lnSpc>
              <a:spcBef>
                <a:spcPts val="0"/>
              </a:spcBef>
              <a:spcAft>
                <a:spcPts val="0"/>
              </a:spcAft>
              <a:buNone/>
            </a:pPr>
            <a:endParaRPr b="1">
              <a:latin typeface="Times New Roman"/>
              <a:ea typeface="Times New Roman"/>
              <a:cs typeface="Times New Roman"/>
              <a:sym typeface="Times New Roman"/>
            </a:endParaRPr>
          </a:p>
          <a:p>
            <a:pPr marL="457200" lvl="0" indent="-342900" algn="l" rtl="0">
              <a:lnSpc>
                <a:spcPct val="115000"/>
              </a:lnSpc>
              <a:spcBef>
                <a:spcPts val="0"/>
              </a:spcBef>
              <a:spcAft>
                <a:spcPts val="0"/>
              </a:spcAft>
              <a:buSzPts val="1800"/>
              <a:buFont typeface="Times New Roman"/>
              <a:buChar char="•"/>
            </a:pPr>
            <a:r>
              <a:rPr lang="en-US">
                <a:latin typeface="Times New Roman"/>
                <a:ea typeface="Times New Roman"/>
                <a:cs typeface="Times New Roman"/>
                <a:sym typeface="Times New Roman"/>
              </a:rPr>
              <a:t>Key operation: </a:t>
            </a:r>
            <a:r>
              <a:rPr lang="en-US" b="1">
                <a:latin typeface="Times New Roman"/>
                <a:ea typeface="Times New Roman"/>
                <a:cs typeface="Times New Roman"/>
                <a:sym typeface="Times New Roman"/>
              </a:rPr>
              <a:t>Repeatedly </a:t>
            </a:r>
            <a:r>
              <a:rPr lang="en-US">
                <a:latin typeface="Times New Roman"/>
                <a:ea typeface="Times New Roman"/>
                <a:cs typeface="Times New Roman"/>
                <a:sym typeface="Times New Roman"/>
              </a:rPr>
              <a:t>combine the two </a:t>
            </a:r>
            <a:r>
              <a:rPr lang="en-US" b="1">
                <a:latin typeface="Times New Roman"/>
                <a:ea typeface="Times New Roman"/>
                <a:cs typeface="Times New Roman"/>
                <a:sym typeface="Times New Roman"/>
              </a:rPr>
              <a:t>“nearest” </a:t>
            </a:r>
            <a:r>
              <a:rPr lang="en-US">
                <a:latin typeface="Times New Roman"/>
                <a:ea typeface="Times New Roman"/>
                <a:cs typeface="Times New Roman"/>
                <a:sym typeface="Times New Roman"/>
              </a:rPr>
              <a:t>clusters into one.</a:t>
            </a:r>
            <a:endParaRPr>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a:latin typeface="Times New Roman"/>
              <a:ea typeface="Times New Roman"/>
              <a:cs typeface="Times New Roman"/>
              <a:sym typeface="Times New Roman"/>
            </a:endParaRPr>
          </a:p>
        </p:txBody>
      </p:sp>
      <p:pic>
        <p:nvPicPr>
          <p:cNvPr id="172" name="Google Shape;172;p6" descr="http://www.mathworks.com/help/toolbox/stats/dendrogram.gif"/>
          <p:cNvPicPr preferRelativeResize="0"/>
          <p:nvPr/>
        </p:nvPicPr>
        <p:blipFill rotWithShape="1">
          <a:blip r:embed="rId3">
            <a:alphaModFix/>
          </a:blip>
          <a:srcRect r="-16441" b="-16387"/>
          <a:stretch/>
        </p:blipFill>
        <p:spPr>
          <a:xfrm>
            <a:off x="7980650" y="2243175"/>
            <a:ext cx="4517649" cy="2711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gadd7b0fdcd_0_1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Example</a:t>
            </a:r>
            <a:endParaRPr/>
          </a:p>
        </p:txBody>
      </p:sp>
      <p:sp>
        <p:nvSpPr>
          <p:cNvPr id="178" name="Google Shape;178;gadd7b0fdcd_0_17"/>
          <p:cNvSpPr txBox="1"/>
          <p:nvPr/>
        </p:nvSpPr>
        <p:spPr>
          <a:xfrm>
            <a:off x="2154692" y="5334000"/>
            <a:ext cx="1835700" cy="1015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rgbClr val="008000"/>
                </a:solidFill>
                <a:latin typeface="Arial"/>
                <a:ea typeface="Arial"/>
                <a:cs typeface="Arial"/>
                <a:sym typeface="Arial"/>
              </a:rPr>
              <a:t>Data:</a:t>
            </a:r>
            <a:endParaRPr/>
          </a:p>
          <a:p>
            <a:pPr marL="0" marR="0" lvl="0" indent="0" algn="l" rtl="0">
              <a:spcBef>
                <a:spcPts val="0"/>
              </a:spcBef>
              <a:spcAft>
                <a:spcPts val="0"/>
              </a:spcAft>
              <a:buNone/>
            </a:pPr>
            <a:r>
              <a:rPr lang="en-US" sz="2000">
                <a:solidFill>
                  <a:srgbClr val="008000"/>
                </a:solidFill>
                <a:latin typeface="Times New Roman"/>
                <a:ea typeface="Times New Roman"/>
                <a:cs typeface="Times New Roman"/>
                <a:sym typeface="Times New Roman"/>
              </a:rPr>
              <a:t>o</a:t>
            </a:r>
            <a:r>
              <a:rPr lang="en-US" sz="2000">
                <a:solidFill>
                  <a:srgbClr val="008000"/>
                </a:solidFill>
                <a:latin typeface="Arial"/>
                <a:ea typeface="Arial"/>
                <a:cs typeface="Arial"/>
                <a:sym typeface="Arial"/>
              </a:rPr>
              <a:t> … data point</a:t>
            </a:r>
            <a:endParaRPr/>
          </a:p>
          <a:p>
            <a:pPr marL="0" marR="0" lvl="0" indent="0" algn="l" rtl="0">
              <a:spcBef>
                <a:spcPts val="0"/>
              </a:spcBef>
              <a:spcAft>
                <a:spcPts val="0"/>
              </a:spcAft>
              <a:buNone/>
            </a:pPr>
            <a:r>
              <a:rPr lang="en-US" sz="2000">
                <a:solidFill>
                  <a:srgbClr val="008000"/>
                </a:solidFill>
                <a:latin typeface="Times New Roman"/>
                <a:ea typeface="Times New Roman"/>
                <a:cs typeface="Times New Roman"/>
                <a:sym typeface="Times New Roman"/>
              </a:rPr>
              <a:t>x</a:t>
            </a:r>
            <a:r>
              <a:rPr lang="en-US" sz="2000">
                <a:solidFill>
                  <a:srgbClr val="008000"/>
                </a:solidFill>
                <a:latin typeface="Arial"/>
                <a:ea typeface="Arial"/>
                <a:cs typeface="Arial"/>
                <a:sym typeface="Arial"/>
              </a:rPr>
              <a:t> … centroid</a:t>
            </a:r>
            <a:endParaRPr sz="2000">
              <a:solidFill>
                <a:srgbClr val="008000"/>
              </a:solidFill>
              <a:latin typeface="Arial"/>
              <a:ea typeface="Arial"/>
              <a:cs typeface="Arial"/>
              <a:sym typeface="Arial"/>
            </a:endParaRPr>
          </a:p>
        </p:txBody>
      </p:sp>
      <p:sp>
        <p:nvSpPr>
          <p:cNvPr id="179" name="Google Shape;179;gadd7b0fdcd_0_17"/>
          <p:cNvSpPr txBox="1"/>
          <p:nvPr/>
        </p:nvSpPr>
        <p:spPr>
          <a:xfrm>
            <a:off x="3054325" y="6583675"/>
            <a:ext cx="6110700" cy="274200"/>
          </a:xfrm>
          <a:prstGeom prst="rect">
            <a:avLst/>
          </a:prstGeom>
          <a:noFill/>
          <a:ln>
            <a:noFill/>
          </a:ln>
        </p:spPr>
        <p:txBody>
          <a:bodyPr spcFirstLastPara="1" wrap="square" lIns="45700" tIns="45700" rIns="45700" bIns="0" anchor="b" anchorCtr="0">
            <a:noAutofit/>
          </a:bodyPr>
          <a:lstStyle/>
          <a:p>
            <a:pPr marL="0" lvl="0" indent="0" algn="l" rtl="0">
              <a:spcBef>
                <a:spcPts val="0"/>
              </a:spcBef>
              <a:spcAft>
                <a:spcPts val="0"/>
              </a:spcAft>
              <a:buNone/>
            </a:pPr>
            <a:r>
              <a:rPr lang="en-US" sz="1300">
                <a:solidFill>
                  <a:srgbClr val="414141"/>
                </a:solidFill>
                <a:latin typeface="Calibri"/>
                <a:ea typeface="Calibri"/>
                <a:cs typeface="Calibri"/>
                <a:sym typeface="Calibri"/>
              </a:rPr>
              <a:t>J. Leskovec, A. Rajaraman, J. Ullman: Mining of Massive Datasets, http://www.mmds.org</a:t>
            </a:r>
            <a:endParaRPr sz="1300">
              <a:solidFill>
                <a:srgbClr val="414141"/>
              </a:solidFill>
              <a:latin typeface="Calibri"/>
              <a:ea typeface="Calibri"/>
              <a:cs typeface="Calibri"/>
              <a:sym typeface="Calibri"/>
            </a:endParaRPr>
          </a:p>
        </p:txBody>
      </p:sp>
      <p:pic>
        <p:nvPicPr>
          <p:cNvPr id="180" name="Google Shape;180;gadd7b0fdcd_0_17"/>
          <p:cNvPicPr preferRelativeResize="0"/>
          <p:nvPr/>
        </p:nvPicPr>
        <p:blipFill>
          <a:blip r:embed="rId3">
            <a:alphaModFix/>
          </a:blip>
          <a:stretch>
            <a:fillRect/>
          </a:stretch>
        </p:blipFill>
        <p:spPr>
          <a:xfrm>
            <a:off x="2907725" y="1538425"/>
            <a:ext cx="5535684" cy="3453174"/>
          </a:xfrm>
          <a:prstGeom prst="rect">
            <a:avLst/>
          </a:prstGeom>
          <a:noFill/>
          <a:ln>
            <a:noFill/>
          </a:ln>
        </p:spPr>
      </p:pic>
      <p:sp>
        <p:nvSpPr>
          <p:cNvPr id="181" name="Google Shape;181;gadd7b0fdcd_0_17"/>
          <p:cNvSpPr/>
          <p:nvPr/>
        </p:nvSpPr>
        <p:spPr>
          <a:xfrm>
            <a:off x="9866025" y="5982201"/>
            <a:ext cx="152400" cy="1524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orbel"/>
              <a:ea typeface="Corbel"/>
              <a:cs typeface="Corbel"/>
              <a:sym typeface="Corbel"/>
            </a:endParaRPr>
          </a:p>
        </p:txBody>
      </p:sp>
      <p:sp>
        <p:nvSpPr>
          <p:cNvPr id="182" name="Google Shape;182;gadd7b0fdcd_0_17"/>
          <p:cNvSpPr/>
          <p:nvPr/>
        </p:nvSpPr>
        <p:spPr>
          <a:xfrm>
            <a:off x="10301191" y="5982201"/>
            <a:ext cx="152400" cy="1524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orbel"/>
              <a:ea typeface="Corbel"/>
              <a:cs typeface="Corbel"/>
              <a:sym typeface="Corbel"/>
            </a:endParaRPr>
          </a:p>
        </p:txBody>
      </p:sp>
      <p:sp>
        <p:nvSpPr>
          <p:cNvPr id="183" name="Google Shape;183;gadd7b0fdcd_0_17"/>
          <p:cNvSpPr/>
          <p:nvPr/>
        </p:nvSpPr>
        <p:spPr>
          <a:xfrm>
            <a:off x="9485025" y="5982201"/>
            <a:ext cx="152400" cy="152400"/>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orbel"/>
              <a:ea typeface="Corbel"/>
              <a:cs typeface="Corbel"/>
              <a:sym typeface="Corbel"/>
            </a:endParaRPr>
          </a:p>
        </p:txBody>
      </p:sp>
      <p:sp>
        <p:nvSpPr>
          <p:cNvPr id="184" name="Google Shape;184;gadd7b0fdcd_0_17"/>
          <p:cNvSpPr/>
          <p:nvPr/>
        </p:nvSpPr>
        <p:spPr>
          <a:xfrm>
            <a:off x="11183459" y="5982201"/>
            <a:ext cx="152400" cy="1524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orbel"/>
              <a:ea typeface="Corbel"/>
              <a:cs typeface="Corbel"/>
              <a:sym typeface="Corbel"/>
            </a:endParaRPr>
          </a:p>
        </p:txBody>
      </p:sp>
      <p:sp>
        <p:nvSpPr>
          <p:cNvPr id="185" name="Google Shape;185;gadd7b0fdcd_0_17"/>
          <p:cNvSpPr/>
          <p:nvPr/>
        </p:nvSpPr>
        <p:spPr>
          <a:xfrm>
            <a:off x="11618625" y="5982201"/>
            <a:ext cx="152400" cy="152400"/>
          </a:xfrm>
          <a:prstGeom prst="ellipse">
            <a:avLst/>
          </a:prstGeom>
          <a:solidFill>
            <a:srgbClr val="D824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orbel"/>
              <a:ea typeface="Corbel"/>
              <a:cs typeface="Corbel"/>
              <a:sym typeface="Corbel"/>
            </a:endParaRPr>
          </a:p>
        </p:txBody>
      </p:sp>
      <p:sp>
        <p:nvSpPr>
          <p:cNvPr id="186" name="Google Shape;186;gadd7b0fdcd_0_17"/>
          <p:cNvSpPr/>
          <p:nvPr/>
        </p:nvSpPr>
        <p:spPr>
          <a:xfrm>
            <a:off x="10802459" y="5982201"/>
            <a:ext cx="152400" cy="1524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orbel"/>
              <a:ea typeface="Corbel"/>
              <a:cs typeface="Corbel"/>
              <a:sym typeface="Corbel"/>
            </a:endParaRPr>
          </a:p>
        </p:txBody>
      </p:sp>
      <p:sp>
        <p:nvSpPr>
          <p:cNvPr id="187" name="Google Shape;187;gadd7b0fdcd_0_17"/>
          <p:cNvSpPr txBox="1"/>
          <p:nvPr/>
        </p:nvSpPr>
        <p:spPr>
          <a:xfrm>
            <a:off x="9770097" y="6266394"/>
            <a:ext cx="17106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rgbClr val="008000"/>
                </a:solidFill>
                <a:latin typeface="Arial"/>
                <a:ea typeface="Arial"/>
                <a:cs typeface="Arial"/>
                <a:sym typeface="Arial"/>
              </a:rPr>
              <a:t>Dendrogram</a:t>
            </a:r>
            <a:endParaRPr sz="2000" b="1">
              <a:solidFill>
                <a:srgbClr val="008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gadd7b0fdcd_0_9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Example</a:t>
            </a:r>
            <a:endParaRPr/>
          </a:p>
        </p:txBody>
      </p:sp>
      <p:sp>
        <p:nvSpPr>
          <p:cNvPr id="193" name="Google Shape;193;gadd7b0fdcd_0_94"/>
          <p:cNvSpPr/>
          <p:nvPr/>
        </p:nvSpPr>
        <p:spPr>
          <a:xfrm>
            <a:off x="9866025" y="5982201"/>
            <a:ext cx="152400" cy="1524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orbel"/>
              <a:ea typeface="Corbel"/>
              <a:cs typeface="Corbel"/>
              <a:sym typeface="Corbel"/>
            </a:endParaRPr>
          </a:p>
        </p:txBody>
      </p:sp>
      <p:sp>
        <p:nvSpPr>
          <p:cNvPr id="194" name="Google Shape;194;gadd7b0fdcd_0_94"/>
          <p:cNvSpPr/>
          <p:nvPr/>
        </p:nvSpPr>
        <p:spPr>
          <a:xfrm>
            <a:off x="10301191" y="5982201"/>
            <a:ext cx="152400" cy="1524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orbel"/>
              <a:ea typeface="Corbel"/>
              <a:cs typeface="Corbel"/>
              <a:sym typeface="Corbel"/>
            </a:endParaRPr>
          </a:p>
        </p:txBody>
      </p:sp>
      <p:sp>
        <p:nvSpPr>
          <p:cNvPr id="195" name="Google Shape;195;gadd7b0fdcd_0_94"/>
          <p:cNvSpPr/>
          <p:nvPr/>
        </p:nvSpPr>
        <p:spPr>
          <a:xfrm>
            <a:off x="9485025" y="5982201"/>
            <a:ext cx="152400" cy="152400"/>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orbel"/>
              <a:ea typeface="Corbel"/>
              <a:cs typeface="Corbel"/>
              <a:sym typeface="Corbel"/>
            </a:endParaRPr>
          </a:p>
        </p:txBody>
      </p:sp>
      <p:sp>
        <p:nvSpPr>
          <p:cNvPr id="196" name="Google Shape;196;gadd7b0fdcd_0_94"/>
          <p:cNvSpPr/>
          <p:nvPr/>
        </p:nvSpPr>
        <p:spPr>
          <a:xfrm>
            <a:off x="11183459" y="5982201"/>
            <a:ext cx="152400" cy="1524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orbel"/>
              <a:ea typeface="Corbel"/>
              <a:cs typeface="Corbel"/>
              <a:sym typeface="Corbel"/>
            </a:endParaRPr>
          </a:p>
        </p:txBody>
      </p:sp>
      <p:sp>
        <p:nvSpPr>
          <p:cNvPr id="197" name="Google Shape;197;gadd7b0fdcd_0_94"/>
          <p:cNvSpPr/>
          <p:nvPr/>
        </p:nvSpPr>
        <p:spPr>
          <a:xfrm>
            <a:off x="11618625" y="5982201"/>
            <a:ext cx="152400" cy="152400"/>
          </a:xfrm>
          <a:prstGeom prst="ellipse">
            <a:avLst/>
          </a:prstGeom>
          <a:solidFill>
            <a:srgbClr val="D824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orbel"/>
              <a:ea typeface="Corbel"/>
              <a:cs typeface="Corbel"/>
              <a:sym typeface="Corbel"/>
            </a:endParaRPr>
          </a:p>
        </p:txBody>
      </p:sp>
      <p:sp>
        <p:nvSpPr>
          <p:cNvPr id="198" name="Google Shape;198;gadd7b0fdcd_0_94"/>
          <p:cNvSpPr/>
          <p:nvPr/>
        </p:nvSpPr>
        <p:spPr>
          <a:xfrm>
            <a:off x="10802459" y="5982201"/>
            <a:ext cx="152400" cy="1524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orbel"/>
              <a:ea typeface="Corbel"/>
              <a:cs typeface="Corbel"/>
              <a:sym typeface="Corbel"/>
            </a:endParaRPr>
          </a:p>
        </p:txBody>
      </p:sp>
      <p:cxnSp>
        <p:nvCxnSpPr>
          <p:cNvPr id="199" name="Google Shape;199;gadd7b0fdcd_0_94"/>
          <p:cNvCxnSpPr>
            <a:stCxn id="193" idx="0"/>
          </p:cNvCxnSpPr>
          <p:nvPr/>
        </p:nvCxnSpPr>
        <p:spPr>
          <a:xfrm rot="-5400000">
            <a:off x="9789825" y="5677401"/>
            <a:ext cx="457200" cy="152400"/>
          </a:xfrm>
          <a:prstGeom prst="bentConnector3">
            <a:avLst>
              <a:gd name="adj1" fmla="val 50000"/>
            </a:avLst>
          </a:prstGeom>
          <a:noFill/>
          <a:ln w="12700" cap="flat" cmpd="sng">
            <a:solidFill>
              <a:srgbClr val="000000"/>
            </a:solidFill>
            <a:prstDash val="solid"/>
            <a:round/>
            <a:headEnd type="none" w="sm" len="sm"/>
            <a:tailEnd type="none" w="sm" len="sm"/>
          </a:ln>
        </p:spPr>
      </p:cxnSp>
      <p:cxnSp>
        <p:nvCxnSpPr>
          <p:cNvPr id="200" name="Google Shape;200;gadd7b0fdcd_0_94"/>
          <p:cNvCxnSpPr/>
          <p:nvPr/>
        </p:nvCxnSpPr>
        <p:spPr>
          <a:xfrm rot="5400000" flipH="1">
            <a:off x="10045441" y="5650251"/>
            <a:ext cx="381000" cy="282900"/>
          </a:xfrm>
          <a:prstGeom prst="bentConnector3">
            <a:avLst>
              <a:gd name="adj1" fmla="val 50000"/>
            </a:avLst>
          </a:prstGeom>
          <a:noFill/>
          <a:ln w="12700" cap="flat" cmpd="sng">
            <a:solidFill>
              <a:srgbClr val="000000"/>
            </a:solidFill>
            <a:prstDash val="solid"/>
            <a:round/>
            <a:headEnd type="none" w="sm" len="sm"/>
            <a:tailEnd type="none" w="sm" len="sm"/>
          </a:ln>
        </p:spPr>
      </p:cxnSp>
      <p:cxnSp>
        <p:nvCxnSpPr>
          <p:cNvPr id="201" name="Google Shape;201;gadd7b0fdcd_0_94"/>
          <p:cNvCxnSpPr>
            <a:stCxn id="198" idx="0"/>
          </p:cNvCxnSpPr>
          <p:nvPr/>
        </p:nvCxnSpPr>
        <p:spPr>
          <a:xfrm rot="-5400000">
            <a:off x="10753409" y="5726451"/>
            <a:ext cx="381000" cy="130500"/>
          </a:xfrm>
          <a:prstGeom prst="bentConnector3">
            <a:avLst>
              <a:gd name="adj1" fmla="val 50000"/>
            </a:avLst>
          </a:prstGeom>
          <a:noFill/>
          <a:ln w="12700" cap="flat" cmpd="sng">
            <a:solidFill>
              <a:srgbClr val="000000"/>
            </a:solidFill>
            <a:prstDash val="solid"/>
            <a:round/>
            <a:headEnd type="none" w="sm" len="sm"/>
            <a:tailEnd type="none" w="sm" len="sm"/>
          </a:ln>
        </p:spPr>
      </p:cxnSp>
      <p:cxnSp>
        <p:nvCxnSpPr>
          <p:cNvPr id="202" name="Google Shape;202;gadd7b0fdcd_0_94"/>
          <p:cNvCxnSpPr>
            <a:stCxn id="196" idx="0"/>
          </p:cNvCxnSpPr>
          <p:nvPr/>
        </p:nvCxnSpPr>
        <p:spPr>
          <a:xfrm rot="5400000" flipH="1">
            <a:off x="10829609" y="5552151"/>
            <a:ext cx="609600" cy="250500"/>
          </a:xfrm>
          <a:prstGeom prst="bentConnector3">
            <a:avLst>
              <a:gd name="adj1" fmla="val 50000"/>
            </a:avLst>
          </a:prstGeom>
          <a:noFill/>
          <a:ln w="12700" cap="flat" cmpd="sng">
            <a:solidFill>
              <a:srgbClr val="000000"/>
            </a:solidFill>
            <a:prstDash val="solid"/>
            <a:round/>
            <a:headEnd type="none" w="sm" len="sm"/>
            <a:tailEnd type="none" w="sm" len="sm"/>
          </a:ln>
        </p:spPr>
      </p:cxnSp>
      <p:sp>
        <p:nvSpPr>
          <p:cNvPr id="203" name="Google Shape;203;gadd7b0fdcd_0_94"/>
          <p:cNvSpPr txBox="1"/>
          <p:nvPr/>
        </p:nvSpPr>
        <p:spPr>
          <a:xfrm>
            <a:off x="2154692" y="5334000"/>
            <a:ext cx="1835700" cy="1015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rgbClr val="008000"/>
                </a:solidFill>
                <a:latin typeface="Arial"/>
                <a:ea typeface="Arial"/>
                <a:cs typeface="Arial"/>
                <a:sym typeface="Arial"/>
              </a:rPr>
              <a:t>Data:</a:t>
            </a:r>
            <a:endParaRPr/>
          </a:p>
          <a:p>
            <a:pPr marL="0" marR="0" lvl="0" indent="0" algn="l" rtl="0">
              <a:spcBef>
                <a:spcPts val="0"/>
              </a:spcBef>
              <a:spcAft>
                <a:spcPts val="0"/>
              </a:spcAft>
              <a:buNone/>
            </a:pPr>
            <a:r>
              <a:rPr lang="en-US" sz="2000">
                <a:solidFill>
                  <a:srgbClr val="008000"/>
                </a:solidFill>
                <a:latin typeface="Times New Roman"/>
                <a:ea typeface="Times New Roman"/>
                <a:cs typeface="Times New Roman"/>
                <a:sym typeface="Times New Roman"/>
              </a:rPr>
              <a:t>o</a:t>
            </a:r>
            <a:r>
              <a:rPr lang="en-US" sz="2000">
                <a:solidFill>
                  <a:srgbClr val="008000"/>
                </a:solidFill>
                <a:latin typeface="Arial"/>
                <a:ea typeface="Arial"/>
                <a:cs typeface="Arial"/>
                <a:sym typeface="Arial"/>
              </a:rPr>
              <a:t> … data point</a:t>
            </a:r>
            <a:endParaRPr/>
          </a:p>
          <a:p>
            <a:pPr marL="0" marR="0" lvl="0" indent="0" algn="l" rtl="0">
              <a:spcBef>
                <a:spcPts val="0"/>
              </a:spcBef>
              <a:spcAft>
                <a:spcPts val="0"/>
              </a:spcAft>
              <a:buNone/>
            </a:pPr>
            <a:r>
              <a:rPr lang="en-US" sz="2000">
                <a:solidFill>
                  <a:srgbClr val="008000"/>
                </a:solidFill>
                <a:latin typeface="Times New Roman"/>
                <a:ea typeface="Times New Roman"/>
                <a:cs typeface="Times New Roman"/>
                <a:sym typeface="Times New Roman"/>
              </a:rPr>
              <a:t>x</a:t>
            </a:r>
            <a:r>
              <a:rPr lang="en-US" sz="2000">
                <a:solidFill>
                  <a:srgbClr val="008000"/>
                </a:solidFill>
                <a:latin typeface="Arial"/>
                <a:ea typeface="Arial"/>
                <a:cs typeface="Arial"/>
                <a:sym typeface="Arial"/>
              </a:rPr>
              <a:t> … centroid</a:t>
            </a:r>
            <a:endParaRPr sz="2000">
              <a:solidFill>
                <a:srgbClr val="008000"/>
              </a:solidFill>
              <a:latin typeface="Arial"/>
              <a:ea typeface="Arial"/>
              <a:cs typeface="Arial"/>
              <a:sym typeface="Arial"/>
            </a:endParaRPr>
          </a:p>
        </p:txBody>
      </p:sp>
      <p:sp>
        <p:nvSpPr>
          <p:cNvPr id="204" name="Google Shape;204;gadd7b0fdcd_0_94"/>
          <p:cNvSpPr txBox="1"/>
          <p:nvPr/>
        </p:nvSpPr>
        <p:spPr>
          <a:xfrm>
            <a:off x="9770097" y="6266394"/>
            <a:ext cx="17106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rgbClr val="008000"/>
                </a:solidFill>
                <a:latin typeface="Arial"/>
                <a:ea typeface="Arial"/>
                <a:cs typeface="Arial"/>
                <a:sym typeface="Arial"/>
              </a:rPr>
              <a:t>Dendrogram</a:t>
            </a:r>
            <a:endParaRPr sz="2000" b="1">
              <a:solidFill>
                <a:srgbClr val="008000"/>
              </a:solidFill>
              <a:latin typeface="Arial"/>
              <a:ea typeface="Arial"/>
              <a:cs typeface="Arial"/>
              <a:sym typeface="Arial"/>
            </a:endParaRPr>
          </a:p>
        </p:txBody>
      </p:sp>
      <p:sp>
        <p:nvSpPr>
          <p:cNvPr id="205" name="Google Shape;205;gadd7b0fdcd_0_94"/>
          <p:cNvSpPr txBox="1"/>
          <p:nvPr/>
        </p:nvSpPr>
        <p:spPr>
          <a:xfrm>
            <a:off x="3054325" y="6583675"/>
            <a:ext cx="6110700" cy="274200"/>
          </a:xfrm>
          <a:prstGeom prst="rect">
            <a:avLst/>
          </a:prstGeom>
          <a:noFill/>
          <a:ln>
            <a:noFill/>
          </a:ln>
        </p:spPr>
        <p:txBody>
          <a:bodyPr spcFirstLastPara="1" wrap="square" lIns="45700" tIns="45700" rIns="45700" bIns="0" anchor="b" anchorCtr="0">
            <a:noAutofit/>
          </a:bodyPr>
          <a:lstStyle/>
          <a:p>
            <a:pPr marL="0" lvl="0" indent="0" algn="l" rtl="0">
              <a:spcBef>
                <a:spcPts val="0"/>
              </a:spcBef>
              <a:spcAft>
                <a:spcPts val="0"/>
              </a:spcAft>
              <a:buNone/>
            </a:pPr>
            <a:r>
              <a:rPr lang="en-US" sz="1300">
                <a:solidFill>
                  <a:srgbClr val="414141"/>
                </a:solidFill>
                <a:latin typeface="Calibri"/>
                <a:ea typeface="Calibri"/>
                <a:cs typeface="Calibri"/>
                <a:sym typeface="Calibri"/>
              </a:rPr>
              <a:t>J. Leskovec, A. Rajaraman, J. Ullman: Mining of Massive Datasets, http://www.mmds.org</a:t>
            </a:r>
            <a:endParaRPr sz="1300">
              <a:solidFill>
                <a:srgbClr val="414141"/>
              </a:solidFill>
              <a:latin typeface="Calibri"/>
              <a:ea typeface="Calibri"/>
              <a:cs typeface="Calibri"/>
              <a:sym typeface="Calibri"/>
            </a:endParaRPr>
          </a:p>
        </p:txBody>
      </p:sp>
      <p:pic>
        <p:nvPicPr>
          <p:cNvPr id="206" name="Google Shape;206;gadd7b0fdcd_0_94"/>
          <p:cNvPicPr preferRelativeResize="0"/>
          <p:nvPr/>
        </p:nvPicPr>
        <p:blipFill>
          <a:blip r:embed="rId3">
            <a:alphaModFix/>
          </a:blip>
          <a:stretch>
            <a:fillRect/>
          </a:stretch>
        </p:blipFill>
        <p:spPr>
          <a:xfrm>
            <a:off x="3108856" y="1685550"/>
            <a:ext cx="5620044" cy="3572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gadd7b0fdcd_0_11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Example</a:t>
            </a:r>
            <a:endParaRPr/>
          </a:p>
        </p:txBody>
      </p:sp>
      <p:sp>
        <p:nvSpPr>
          <p:cNvPr id="212" name="Google Shape;212;gadd7b0fdcd_0_116"/>
          <p:cNvSpPr/>
          <p:nvPr/>
        </p:nvSpPr>
        <p:spPr>
          <a:xfrm>
            <a:off x="9866025" y="5982201"/>
            <a:ext cx="152400" cy="1524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orbel"/>
              <a:ea typeface="Corbel"/>
              <a:cs typeface="Corbel"/>
              <a:sym typeface="Corbel"/>
            </a:endParaRPr>
          </a:p>
        </p:txBody>
      </p:sp>
      <p:sp>
        <p:nvSpPr>
          <p:cNvPr id="213" name="Google Shape;213;gadd7b0fdcd_0_116"/>
          <p:cNvSpPr/>
          <p:nvPr/>
        </p:nvSpPr>
        <p:spPr>
          <a:xfrm>
            <a:off x="10301191" y="5982201"/>
            <a:ext cx="152400" cy="1524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orbel"/>
              <a:ea typeface="Corbel"/>
              <a:cs typeface="Corbel"/>
              <a:sym typeface="Corbel"/>
            </a:endParaRPr>
          </a:p>
        </p:txBody>
      </p:sp>
      <p:sp>
        <p:nvSpPr>
          <p:cNvPr id="214" name="Google Shape;214;gadd7b0fdcd_0_116"/>
          <p:cNvSpPr/>
          <p:nvPr/>
        </p:nvSpPr>
        <p:spPr>
          <a:xfrm>
            <a:off x="9485025" y="5982201"/>
            <a:ext cx="152400" cy="152400"/>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orbel"/>
              <a:ea typeface="Corbel"/>
              <a:cs typeface="Corbel"/>
              <a:sym typeface="Corbel"/>
            </a:endParaRPr>
          </a:p>
        </p:txBody>
      </p:sp>
      <p:sp>
        <p:nvSpPr>
          <p:cNvPr id="215" name="Google Shape;215;gadd7b0fdcd_0_116"/>
          <p:cNvSpPr/>
          <p:nvPr/>
        </p:nvSpPr>
        <p:spPr>
          <a:xfrm>
            <a:off x="11183459" y="5982201"/>
            <a:ext cx="152400" cy="1524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orbel"/>
              <a:ea typeface="Corbel"/>
              <a:cs typeface="Corbel"/>
              <a:sym typeface="Corbel"/>
            </a:endParaRPr>
          </a:p>
        </p:txBody>
      </p:sp>
      <p:sp>
        <p:nvSpPr>
          <p:cNvPr id="216" name="Google Shape;216;gadd7b0fdcd_0_116"/>
          <p:cNvSpPr/>
          <p:nvPr/>
        </p:nvSpPr>
        <p:spPr>
          <a:xfrm>
            <a:off x="11618625" y="5982201"/>
            <a:ext cx="152400" cy="152400"/>
          </a:xfrm>
          <a:prstGeom prst="ellipse">
            <a:avLst/>
          </a:prstGeom>
          <a:solidFill>
            <a:srgbClr val="D824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orbel"/>
              <a:ea typeface="Corbel"/>
              <a:cs typeface="Corbel"/>
              <a:sym typeface="Corbel"/>
            </a:endParaRPr>
          </a:p>
        </p:txBody>
      </p:sp>
      <p:sp>
        <p:nvSpPr>
          <p:cNvPr id="217" name="Google Shape;217;gadd7b0fdcd_0_116"/>
          <p:cNvSpPr/>
          <p:nvPr/>
        </p:nvSpPr>
        <p:spPr>
          <a:xfrm>
            <a:off x="10802459" y="5982201"/>
            <a:ext cx="152400" cy="1524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orbel"/>
              <a:ea typeface="Corbel"/>
              <a:cs typeface="Corbel"/>
              <a:sym typeface="Corbel"/>
            </a:endParaRPr>
          </a:p>
        </p:txBody>
      </p:sp>
      <p:cxnSp>
        <p:nvCxnSpPr>
          <p:cNvPr id="218" name="Google Shape;218;gadd7b0fdcd_0_116"/>
          <p:cNvCxnSpPr>
            <a:stCxn id="214" idx="0"/>
          </p:cNvCxnSpPr>
          <p:nvPr/>
        </p:nvCxnSpPr>
        <p:spPr>
          <a:xfrm rot="-5400000">
            <a:off x="9408825" y="5296401"/>
            <a:ext cx="838200" cy="533400"/>
          </a:xfrm>
          <a:prstGeom prst="bentConnector3">
            <a:avLst>
              <a:gd name="adj1" fmla="val 50000"/>
            </a:avLst>
          </a:prstGeom>
          <a:noFill/>
          <a:ln w="12700" cap="flat" cmpd="sng">
            <a:solidFill>
              <a:srgbClr val="000000"/>
            </a:solidFill>
            <a:prstDash val="solid"/>
            <a:round/>
            <a:headEnd type="none" w="sm" len="sm"/>
            <a:tailEnd type="none" w="sm" len="sm"/>
          </a:ln>
        </p:spPr>
      </p:cxnSp>
      <p:cxnSp>
        <p:nvCxnSpPr>
          <p:cNvPr id="219" name="Google Shape;219;gadd7b0fdcd_0_116"/>
          <p:cNvCxnSpPr>
            <a:stCxn id="212" idx="0"/>
          </p:cNvCxnSpPr>
          <p:nvPr/>
        </p:nvCxnSpPr>
        <p:spPr>
          <a:xfrm rot="-5400000">
            <a:off x="9789825" y="5677401"/>
            <a:ext cx="457200" cy="152400"/>
          </a:xfrm>
          <a:prstGeom prst="bentConnector3">
            <a:avLst>
              <a:gd name="adj1" fmla="val 50000"/>
            </a:avLst>
          </a:prstGeom>
          <a:noFill/>
          <a:ln w="12700" cap="flat" cmpd="sng">
            <a:solidFill>
              <a:srgbClr val="000000"/>
            </a:solidFill>
            <a:prstDash val="solid"/>
            <a:round/>
            <a:headEnd type="none" w="sm" len="sm"/>
            <a:tailEnd type="none" w="sm" len="sm"/>
          </a:ln>
        </p:spPr>
      </p:cxnSp>
      <p:cxnSp>
        <p:nvCxnSpPr>
          <p:cNvPr id="220" name="Google Shape;220;gadd7b0fdcd_0_116"/>
          <p:cNvCxnSpPr>
            <a:stCxn id="213" idx="0"/>
          </p:cNvCxnSpPr>
          <p:nvPr/>
        </p:nvCxnSpPr>
        <p:spPr>
          <a:xfrm rot="5400000" flipH="1">
            <a:off x="10045441" y="5650251"/>
            <a:ext cx="381000" cy="282900"/>
          </a:xfrm>
          <a:prstGeom prst="bentConnector3">
            <a:avLst>
              <a:gd name="adj1" fmla="val 50000"/>
            </a:avLst>
          </a:prstGeom>
          <a:noFill/>
          <a:ln w="12700" cap="flat" cmpd="sng">
            <a:solidFill>
              <a:srgbClr val="000000"/>
            </a:solidFill>
            <a:prstDash val="solid"/>
            <a:round/>
            <a:headEnd type="none" w="sm" len="sm"/>
            <a:tailEnd type="none" w="sm" len="sm"/>
          </a:ln>
        </p:spPr>
      </p:cxnSp>
      <p:cxnSp>
        <p:nvCxnSpPr>
          <p:cNvPr id="221" name="Google Shape;221;gadd7b0fdcd_0_116"/>
          <p:cNvCxnSpPr>
            <a:stCxn id="217" idx="0"/>
          </p:cNvCxnSpPr>
          <p:nvPr/>
        </p:nvCxnSpPr>
        <p:spPr>
          <a:xfrm rot="-5400000">
            <a:off x="10753409" y="5726451"/>
            <a:ext cx="381000" cy="130500"/>
          </a:xfrm>
          <a:prstGeom prst="bentConnector3">
            <a:avLst>
              <a:gd name="adj1" fmla="val 50000"/>
            </a:avLst>
          </a:prstGeom>
          <a:noFill/>
          <a:ln w="12700" cap="flat" cmpd="sng">
            <a:solidFill>
              <a:srgbClr val="000000"/>
            </a:solidFill>
            <a:prstDash val="solid"/>
            <a:round/>
            <a:headEnd type="none" w="sm" len="sm"/>
            <a:tailEnd type="none" w="sm" len="sm"/>
          </a:ln>
        </p:spPr>
      </p:cxnSp>
      <p:cxnSp>
        <p:nvCxnSpPr>
          <p:cNvPr id="222" name="Google Shape;222;gadd7b0fdcd_0_116"/>
          <p:cNvCxnSpPr>
            <a:stCxn id="215" idx="0"/>
          </p:cNvCxnSpPr>
          <p:nvPr/>
        </p:nvCxnSpPr>
        <p:spPr>
          <a:xfrm rot="5400000" flipH="1">
            <a:off x="10829609" y="5552151"/>
            <a:ext cx="609600" cy="250500"/>
          </a:xfrm>
          <a:prstGeom prst="bentConnector3">
            <a:avLst>
              <a:gd name="adj1" fmla="val 50000"/>
            </a:avLst>
          </a:prstGeom>
          <a:noFill/>
          <a:ln w="12700" cap="flat" cmpd="sng">
            <a:solidFill>
              <a:srgbClr val="000000"/>
            </a:solidFill>
            <a:prstDash val="solid"/>
            <a:round/>
            <a:headEnd type="none" w="sm" len="sm"/>
            <a:tailEnd type="none" w="sm" len="sm"/>
          </a:ln>
        </p:spPr>
      </p:cxnSp>
      <p:cxnSp>
        <p:nvCxnSpPr>
          <p:cNvPr id="223" name="Google Shape;223;gadd7b0fdcd_0_116"/>
          <p:cNvCxnSpPr>
            <a:stCxn id="216" idx="0"/>
          </p:cNvCxnSpPr>
          <p:nvPr/>
        </p:nvCxnSpPr>
        <p:spPr>
          <a:xfrm rot="5400000" flipH="1">
            <a:off x="10894725" y="5182101"/>
            <a:ext cx="914400" cy="685800"/>
          </a:xfrm>
          <a:prstGeom prst="bentConnector3">
            <a:avLst>
              <a:gd name="adj1" fmla="val 50000"/>
            </a:avLst>
          </a:prstGeom>
          <a:noFill/>
          <a:ln w="12700" cap="flat" cmpd="sng">
            <a:solidFill>
              <a:srgbClr val="000000"/>
            </a:solidFill>
            <a:prstDash val="solid"/>
            <a:round/>
            <a:headEnd type="none" w="sm" len="sm"/>
            <a:tailEnd type="none" w="sm" len="sm"/>
          </a:ln>
        </p:spPr>
      </p:cxnSp>
      <p:cxnSp>
        <p:nvCxnSpPr>
          <p:cNvPr id="224" name="Google Shape;224;gadd7b0fdcd_0_116"/>
          <p:cNvCxnSpPr/>
          <p:nvPr/>
        </p:nvCxnSpPr>
        <p:spPr>
          <a:xfrm rot="-5400000">
            <a:off x="9942225" y="4839201"/>
            <a:ext cx="762000" cy="457200"/>
          </a:xfrm>
          <a:prstGeom prst="bentConnector3">
            <a:avLst>
              <a:gd name="adj1" fmla="val 50000"/>
            </a:avLst>
          </a:prstGeom>
          <a:noFill/>
          <a:ln w="12700" cap="flat" cmpd="sng">
            <a:solidFill>
              <a:srgbClr val="000000"/>
            </a:solidFill>
            <a:prstDash val="solid"/>
            <a:round/>
            <a:headEnd type="none" w="sm" len="sm"/>
            <a:tailEnd type="none" w="sm" len="sm"/>
          </a:ln>
        </p:spPr>
      </p:cxnSp>
      <p:cxnSp>
        <p:nvCxnSpPr>
          <p:cNvPr id="225" name="Google Shape;225;gadd7b0fdcd_0_116"/>
          <p:cNvCxnSpPr/>
          <p:nvPr/>
        </p:nvCxnSpPr>
        <p:spPr>
          <a:xfrm rot="5400000" flipH="1">
            <a:off x="10475625" y="4763001"/>
            <a:ext cx="609600" cy="457200"/>
          </a:xfrm>
          <a:prstGeom prst="bentConnector3">
            <a:avLst>
              <a:gd name="adj1" fmla="val 37349"/>
            </a:avLst>
          </a:prstGeom>
          <a:noFill/>
          <a:ln w="12700" cap="flat" cmpd="sng">
            <a:solidFill>
              <a:srgbClr val="000000"/>
            </a:solidFill>
            <a:prstDash val="solid"/>
            <a:round/>
            <a:headEnd type="none" w="sm" len="sm"/>
            <a:tailEnd type="none" w="sm" len="sm"/>
          </a:ln>
        </p:spPr>
      </p:cxnSp>
      <p:sp>
        <p:nvSpPr>
          <p:cNvPr id="226" name="Google Shape;226;gadd7b0fdcd_0_116"/>
          <p:cNvSpPr txBox="1"/>
          <p:nvPr/>
        </p:nvSpPr>
        <p:spPr>
          <a:xfrm>
            <a:off x="2154692" y="5334000"/>
            <a:ext cx="1835700" cy="1015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rgbClr val="008000"/>
                </a:solidFill>
                <a:latin typeface="Arial"/>
                <a:ea typeface="Arial"/>
                <a:cs typeface="Arial"/>
                <a:sym typeface="Arial"/>
              </a:rPr>
              <a:t>Data:</a:t>
            </a:r>
            <a:endParaRPr/>
          </a:p>
          <a:p>
            <a:pPr marL="0" marR="0" lvl="0" indent="0" algn="l" rtl="0">
              <a:spcBef>
                <a:spcPts val="0"/>
              </a:spcBef>
              <a:spcAft>
                <a:spcPts val="0"/>
              </a:spcAft>
              <a:buNone/>
            </a:pPr>
            <a:r>
              <a:rPr lang="en-US" sz="2000">
                <a:solidFill>
                  <a:srgbClr val="008000"/>
                </a:solidFill>
                <a:latin typeface="Times New Roman"/>
                <a:ea typeface="Times New Roman"/>
                <a:cs typeface="Times New Roman"/>
                <a:sym typeface="Times New Roman"/>
              </a:rPr>
              <a:t>o</a:t>
            </a:r>
            <a:r>
              <a:rPr lang="en-US" sz="2000">
                <a:solidFill>
                  <a:srgbClr val="008000"/>
                </a:solidFill>
                <a:latin typeface="Arial"/>
                <a:ea typeface="Arial"/>
                <a:cs typeface="Arial"/>
                <a:sym typeface="Arial"/>
              </a:rPr>
              <a:t> … data point</a:t>
            </a:r>
            <a:endParaRPr/>
          </a:p>
          <a:p>
            <a:pPr marL="0" marR="0" lvl="0" indent="0" algn="l" rtl="0">
              <a:spcBef>
                <a:spcPts val="0"/>
              </a:spcBef>
              <a:spcAft>
                <a:spcPts val="0"/>
              </a:spcAft>
              <a:buNone/>
            </a:pPr>
            <a:r>
              <a:rPr lang="en-US" sz="2000">
                <a:solidFill>
                  <a:srgbClr val="008000"/>
                </a:solidFill>
                <a:latin typeface="Times New Roman"/>
                <a:ea typeface="Times New Roman"/>
                <a:cs typeface="Times New Roman"/>
                <a:sym typeface="Times New Roman"/>
              </a:rPr>
              <a:t>x</a:t>
            </a:r>
            <a:r>
              <a:rPr lang="en-US" sz="2000">
                <a:solidFill>
                  <a:srgbClr val="008000"/>
                </a:solidFill>
                <a:latin typeface="Arial"/>
                <a:ea typeface="Arial"/>
                <a:cs typeface="Arial"/>
                <a:sym typeface="Arial"/>
              </a:rPr>
              <a:t> … centroid</a:t>
            </a:r>
            <a:endParaRPr sz="2000">
              <a:solidFill>
                <a:srgbClr val="008000"/>
              </a:solidFill>
              <a:latin typeface="Arial"/>
              <a:ea typeface="Arial"/>
              <a:cs typeface="Arial"/>
              <a:sym typeface="Arial"/>
            </a:endParaRPr>
          </a:p>
        </p:txBody>
      </p:sp>
      <p:sp>
        <p:nvSpPr>
          <p:cNvPr id="227" name="Google Shape;227;gadd7b0fdcd_0_116"/>
          <p:cNvSpPr txBox="1"/>
          <p:nvPr/>
        </p:nvSpPr>
        <p:spPr>
          <a:xfrm>
            <a:off x="9770097" y="6266394"/>
            <a:ext cx="17106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rgbClr val="008000"/>
                </a:solidFill>
                <a:latin typeface="Arial"/>
                <a:ea typeface="Arial"/>
                <a:cs typeface="Arial"/>
                <a:sym typeface="Arial"/>
              </a:rPr>
              <a:t>Dendrogram</a:t>
            </a:r>
            <a:endParaRPr sz="2000" b="1">
              <a:solidFill>
                <a:srgbClr val="008000"/>
              </a:solidFill>
              <a:latin typeface="Arial"/>
              <a:ea typeface="Arial"/>
              <a:cs typeface="Arial"/>
              <a:sym typeface="Arial"/>
            </a:endParaRPr>
          </a:p>
        </p:txBody>
      </p:sp>
      <p:sp>
        <p:nvSpPr>
          <p:cNvPr id="228" name="Google Shape;228;gadd7b0fdcd_0_116"/>
          <p:cNvSpPr txBox="1"/>
          <p:nvPr/>
        </p:nvSpPr>
        <p:spPr>
          <a:xfrm>
            <a:off x="3054325" y="6583675"/>
            <a:ext cx="6110700" cy="274200"/>
          </a:xfrm>
          <a:prstGeom prst="rect">
            <a:avLst/>
          </a:prstGeom>
          <a:noFill/>
          <a:ln>
            <a:noFill/>
          </a:ln>
        </p:spPr>
        <p:txBody>
          <a:bodyPr spcFirstLastPara="1" wrap="square" lIns="45700" tIns="45700" rIns="45700" bIns="0" anchor="b" anchorCtr="0">
            <a:noAutofit/>
          </a:bodyPr>
          <a:lstStyle/>
          <a:p>
            <a:pPr marL="0" lvl="0" indent="0" algn="l" rtl="0">
              <a:spcBef>
                <a:spcPts val="0"/>
              </a:spcBef>
              <a:spcAft>
                <a:spcPts val="0"/>
              </a:spcAft>
              <a:buNone/>
            </a:pPr>
            <a:r>
              <a:rPr lang="en-US" sz="1300">
                <a:solidFill>
                  <a:srgbClr val="414141"/>
                </a:solidFill>
                <a:latin typeface="Calibri"/>
                <a:ea typeface="Calibri"/>
                <a:cs typeface="Calibri"/>
                <a:sym typeface="Calibri"/>
              </a:rPr>
              <a:t>J. Leskovec, A. Rajaraman, J. Ullman: Mining of Massive Datasets, http://www.mmds.org</a:t>
            </a:r>
            <a:endParaRPr sz="1300">
              <a:solidFill>
                <a:srgbClr val="414141"/>
              </a:solidFill>
              <a:latin typeface="Calibri"/>
              <a:ea typeface="Calibri"/>
              <a:cs typeface="Calibri"/>
              <a:sym typeface="Calibri"/>
            </a:endParaRPr>
          </a:p>
        </p:txBody>
      </p:sp>
      <p:pic>
        <p:nvPicPr>
          <p:cNvPr id="229" name="Google Shape;229;gadd7b0fdcd_0_116"/>
          <p:cNvPicPr preferRelativeResize="0"/>
          <p:nvPr/>
        </p:nvPicPr>
        <p:blipFill>
          <a:blip r:embed="rId3">
            <a:alphaModFix/>
          </a:blip>
          <a:stretch>
            <a:fillRect/>
          </a:stretch>
        </p:blipFill>
        <p:spPr>
          <a:xfrm>
            <a:off x="2533975" y="1466875"/>
            <a:ext cx="6222873" cy="39386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gadd7b0fdcd_0_16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Distance Between Two Clusters</a:t>
            </a:r>
            <a:endParaRPr/>
          </a:p>
        </p:txBody>
      </p:sp>
      <p:sp>
        <p:nvSpPr>
          <p:cNvPr id="235" name="Google Shape;235;gadd7b0fdcd_0_163"/>
          <p:cNvSpPr txBox="1">
            <a:spLocks noGrp="1"/>
          </p:cNvSpPr>
          <p:nvPr>
            <p:ph type="body" idx="1"/>
          </p:nvPr>
        </p:nvSpPr>
        <p:spPr>
          <a:xfrm>
            <a:off x="838200" y="2011680"/>
            <a:ext cx="10515600" cy="4160400"/>
          </a:xfrm>
          <a:prstGeom prst="rect">
            <a:avLst/>
          </a:prstGeom>
        </p:spPr>
        <p:txBody>
          <a:bodyPr spcFirstLastPara="1" wrap="square" lIns="91425" tIns="45700" rIns="91425" bIns="45700" anchor="t" anchorCtr="0">
            <a:noAutofit/>
          </a:bodyPr>
          <a:lstStyle/>
          <a:p>
            <a:pPr marL="457200" lvl="0" indent="-381000" algn="l" rtl="0">
              <a:lnSpc>
                <a:spcPct val="115000"/>
              </a:lnSpc>
              <a:spcBef>
                <a:spcPts val="1000"/>
              </a:spcBef>
              <a:spcAft>
                <a:spcPts val="0"/>
              </a:spcAft>
              <a:buSzPts val="2400"/>
              <a:buFont typeface="Times New Roman"/>
              <a:buAutoNum type="arabicPeriod"/>
            </a:pPr>
            <a:r>
              <a:rPr lang="en-US">
                <a:latin typeface="Times New Roman"/>
                <a:ea typeface="Times New Roman"/>
                <a:cs typeface="Times New Roman"/>
                <a:sym typeface="Times New Roman"/>
              </a:rPr>
              <a:t>Distance between their centroids.</a:t>
            </a:r>
            <a:endParaRPr>
              <a:latin typeface="Times New Roman"/>
              <a:ea typeface="Times New Roman"/>
              <a:cs typeface="Times New Roman"/>
              <a:sym typeface="Times New Roman"/>
            </a:endParaRPr>
          </a:p>
          <a:p>
            <a:pPr marL="457200" lvl="0" indent="-381000" algn="l" rtl="0">
              <a:lnSpc>
                <a:spcPct val="115000"/>
              </a:lnSpc>
              <a:spcBef>
                <a:spcPts val="0"/>
              </a:spcBef>
              <a:spcAft>
                <a:spcPts val="0"/>
              </a:spcAft>
              <a:buSzPts val="2400"/>
              <a:buFont typeface="Times New Roman"/>
              <a:buAutoNum type="arabicPeriod"/>
            </a:pPr>
            <a:r>
              <a:rPr lang="en-US">
                <a:latin typeface="Times New Roman"/>
                <a:ea typeface="Times New Roman"/>
                <a:cs typeface="Times New Roman"/>
                <a:sym typeface="Times New Roman"/>
              </a:rPr>
              <a:t>Minimum of between any two points, one from each cluster.</a:t>
            </a:r>
            <a:endParaRPr>
              <a:latin typeface="Times New Roman"/>
              <a:ea typeface="Times New Roman"/>
              <a:cs typeface="Times New Roman"/>
              <a:sym typeface="Times New Roman"/>
            </a:endParaRPr>
          </a:p>
          <a:p>
            <a:pPr marL="457200" lvl="0" indent="-381000" algn="l" rtl="0">
              <a:lnSpc>
                <a:spcPct val="115000"/>
              </a:lnSpc>
              <a:spcBef>
                <a:spcPts val="0"/>
              </a:spcBef>
              <a:spcAft>
                <a:spcPts val="0"/>
              </a:spcAft>
              <a:buSzPts val="2400"/>
              <a:buFont typeface="Times New Roman"/>
              <a:buAutoNum type="arabicPeriod"/>
            </a:pPr>
            <a:r>
              <a:rPr lang="en-US" b="1">
                <a:latin typeface="Times New Roman"/>
                <a:ea typeface="Times New Roman"/>
                <a:cs typeface="Times New Roman"/>
                <a:sym typeface="Times New Roman"/>
              </a:rPr>
              <a:t>Average distance</a:t>
            </a:r>
            <a:r>
              <a:rPr lang="en-US">
                <a:latin typeface="Times New Roman"/>
                <a:ea typeface="Times New Roman"/>
                <a:cs typeface="Times New Roman"/>
                <a:sym typeface="Times New Roman"/>
              </a:rPr>
              <a:t> of all pairs of points, one from each cluster.</a:t>
            </a:r>
            <a:endParaRPr>
              <a:latin typeface="Times New Roman"/>
              <a:ea typeface="Times New Roman"/>
              <a:cs typeface="Times New Roman"/>
              <a:sym typeface="Times New Roman"/>
            </a:endParaRPr>
          </a:p>
          <a:p>
            <a:pPr marL="457200" lvl="0" indent="-381000" algn="l" rtl="0">
              <a:lnSpc>
                <a:spcPct val="115000"/>
              </a:lnSpc>
              <a:spcBef>
                <a:spcPts val="0"/>
              </a:spcBef>
              <a:spcAft>
                <a:spcPts val="0"/>
              </a:spcAft>
              <a:buSzPts val="2400"/>
              <a:buFont typeface="Times New Roman"/>
              <a:buAutoNum type="arabicPeriod"/>
            </a:pPr>
            <a:r>
              <a:rPr lang="en-US" b="1">
                <a:latin typeface="Times New Roman"/>
                <a:ea typeface="Times New Roman"/>
                <a:cs typeface="Times New Roman"/>
                <a:sym typeface="Times New Roman"/>
              </a:rPr>
              <a:t>Radius </a:t>
            </a:r>
            <a:r>
              <a:rPr lang="en-US">
                <a:latin typeface="Times New Roman"/>
                <a:ea typeface="Times New Roman"/>
                <a:cs typeface="Times New Roman"/>
                <a:sym typeface="Times New Roman"/>
              </a:rPr>
              <a:t>= Maximum distance between all the points and centroid.</a:t>
            </a:r>
            <a:endParaRPr>
              <a:latin typeface="Times New Roman"/>
              <a:ea typeface="Times New Roman"/>
              <a:cs typeface="Times New Roman"/>
              <a:sym typeface="Times New Roman"/>
            </a:endParaRPr>
          </a:p>
          <a:p>
            <a:pPr marL="457200" lvl="0" indent="-381000" algn="l" rtl="0">
              <a:lnSpc>
                <a:spcPct val="115000"/>
              </a:lnSpc>
              <a:spcBef>
                <a:spcPts val="0"/>
              </a:spcBef>
              <a:spcAft>
                <a:spcPts val="0"/>
              </a:spcAft>
              <a:buSzPts val="2400"/>
              <a:buFont typeface="Times New Roman"/>
              <a:buAutoNum type="arabicPeriod"/>
            </a:pPr>
            <a:r>
              <a:rPr lang="en-US" b="1">
                <a:latin typeface="Times New Roman"/>
                <a:ea typeface="Times New Roman"/>
                <a:cs typeface="Times New Roman"/>
                <a:sym typeface="Times New Roman"/>
              </a:rPr>
              <a:t>Diameter </a:t>
            </a:r>
            <a:r>
              <a:rPr lang="en-US">
                <a:latin typeface="Times New Roman"/>
                <a:ea typeface="Times New Roman"/>
                <a:cs typeface="Times New Roman"/>
                <a:sym typeface="Times New Roman"/>
              </a:rPr>
              <a:t>= Maximum distance between any two points of the cluster.</a:t>
            </a:r>
            <a:endParaRPr>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gadd7b0fdcd_0_15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Stopping  Rules</a:t>
            </a:r>
            <a:endParaRPr/>
          </a:p>
        </p:txBody>
      </p:sp>
      <p:sp>
        <p:nvSpPr>
          <p:cNvPr id="241" name="Google Shape;241;gadd7b0fdcd_0_158"/>
          <p:cNvSpPr txBox="1">
            <a:spLocks noGrp="1"/>
          </p:cNvSpPr>
          <p:nvPr>
            <p:ph type="body" idx="1"/>
          </p:nvPr>
        </p:nvSpPr>
        <p:spPr>
          <a:xfrm>
            <a:off x="838200" y="2011680"/>
            <a:ext cx="10515600" cy="4160400"/>
          </a:xfrm>
          <a:prstGeom prst="rect">
            <a:avLst/>
          </a:prstGeom>
        </p:spPr>
        <p:txBody>
          <a:bodyPr spcFirstLastPara="1" wrap="square" lIns="91425" tIns="45700" rIns="91425" bIns="45700" anchor="t" anchorCtr="0">
            <a:noAutofit/>
          </a:bodyPr>
          <a:lstStyle/>
          <a:p>
            <a:pPr marL="457200" lvl="0" indent="-381000" algn="l" rtl="0">
              <a:lnSpc>
                <a:spcPct val="115000"/>
              </a:lnSpc>
              <a:spcBef>
                <a:spcPts val="1000"/>
              </a:spcBef>
              <a:spcAft>
                <a:spcPts val="0"/>
              </a:spcAft>
              <a:buSzPts val="2400"/>
              <a:buAutoNum type="arabicPeriod"/>
            </a:pPr>
            <a:r>
              <a:rPr lang="en-US">
                <a:latin typeface="Times New Roman"/>
                <a:ea typeface="Times New Roman"/>
                <a:cs typeface="Times New Roman"/>
                <a:sym typeface="Times New Roman"/>
              </a:rPr>
              <a:t>Stop when we have </a:t>
            </a:r>
            <a:r>
              <a:rPr lang="en-US" b="1">
                <a:latin typeface="Times New Roman"/>
                <a:ea typeface="Times New Roman"/>
                <a:cs typeface="Times New Roman"/>
                <a:sym typeface="Times New Roman"/>
              </a:rPr>
              <a:t>k</a:t>
            </a:r>
            <a:r>
              <a:rPr lang="en-US">
                <a:latin typeface="Times New Roman"/>
                <a:ea typeface="Times New Roman"/>
                <a:cs typeface="Times New Roman"/>
                <a:sym typeface="Times New Roman"/>
              </a:rPr>
              <a:t> clusters for some predetermined </a:t>
            </a:r>
            <a:r>
              <a:rPr lang="en-US" b="1">
                <a:latin typeface="Times New Roman"/>
                <a:ea typeface="Times New Roman"/>
                <a:cs typeface="Times New Roman"/>
                <a:sym typeface="Times New Roman"/>
              </a:rPr>
              <a:t>k</a:t>
            </a:r>
            <a:r>
              <a:rPr lang="en-US">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marL="457200" lvl="0" indent="-381000" algn="l" rtl="0">
              <a:lnSpc>
                <a:spcPct val="115000"/>
              </a:lnSpc>
              <a:spcBef>
                <a:spcPts val="0"/>
              </a:spcBef>
              <a:spcAft>
                <a:spcPts val="0"/>
              </a:spcAft>
              <a:buSzPts val="2400"/>
              <a:buAutoNum type="arabicPeriod"/>
            </a:pPr>
            <a:r>
              <a:rPr lang="en-US">
                <a:latin typeface="Times New Roman"/>
                <a:ea typeface="Times New Roman"/>
                <a:cs typeface="Times New Roman"/>
                <a:sym typeface="Times New Roman"/>
              </a:rPr>
              <a:t>Continue clustering until there is </a:t>
            </a:r>
            <a:r>
              <a:rPr lang="en-US" b="1">
                <a:latin typeface="Times New Roman"/>
                <a:ea typeface="Times New Roman"/>
                <a:cs typeface="Times New Roman"/>
                <a:sym typeface="Times New Roman"/>
              </a:rPr>
              <a:t>only one cluster </a:t>
            </a:r>
            <a:r>
              <a:rPr lang="en-US">
                <a:latin typeface="Times New Roman"/>
                <a:ea typeface="Times New Roman"/>
                <a:cs typeface="Times New Roman"/>
                <a:sym typeface="Times New Roman"/>
              </a:rPr>
              <a:t>and </a:t>
            </a:r>
            <a:r>
              <a:rPr lang="en-US" b="1">
                <a:latin typeface="Times New Roman"/>
                <a:ea typeface="Times New Roman"/>
                <a:cs typeface="Times New Roman"/>
                <a:sym typeface="Times New Roman"/>
              </a:rPr>
              <a:t>return the tree</a:t>
            </a:r>
            <a:r>
              <a:rPr lang="en-US">
                <a:latin typeface="Times New Roman"/>
                <a:ea typeface="Times New Roman"/>
                <a:cs typeface="Times New Roman"/>
                <a:sym typeface="Times New Roman"/>
              </a:rPr>
              <a:t> representing the way in which all the points were combined. </a:t>
            </a:r>
            <a:endParaRPr>
              <a:latin typeface="Times New Roman"/>
              <a:ea typeface="Times New Roman"/>
              <a:cs typeface="Times New Roman"/>
              <a:sym typeface="Times New Roman"/>
            </a:endParaRPr>
          </a:p>
          <a:p>
            <a:pPr marL="457200" lvl="0" indent="-381000" algn="l" rtl="0">
              <a:lnSpc>
                <a:spcPct val="115000"/>
              </a:lnSpc>
              <a:spcBef>
                <a:spcPts val="0"/>
              </a:spcBef>
              <a:spcAft>
                <a:spcPts val="0"/>
              </a:spcAft>
              <a:buSzPts val="2400"/>
              <a:buAutoNum type="arabicPeriod"/>
            </a:pPr>
            <a:r>
              <a:rPr lang="en-US">
                <a:latin typeface="Times New Roman"/>
                <a:ea typeface="Times New Roman"/>
                <a:cs typeface="Times New Roman"/>
                <a:sym typeface="Times New Roman"/>
              </a:rPr>
              <a:t>If the </a:t>
            </a:r>
            <a:r>
              <a:rPr lang="en-US" b="1">
                <a:latin typeface="Times New Roman"/>
                <a:ea typeface="Times New Roman"/>
                <a:cs typeface="Times New Roman"/>
                <a:sym typeface="Times New Roman"/>
              </a:rPr>
              <a:t>diameter/density </a:t>
            </a:r>
            <a:r>
              <a:rPr lang="en-US">
                <a:latin typeface="Times New Roman"/>
                <a:ea typeface="Times New Roman"/>
                <a:cs typeface="Times New Roman"/>
                <a:sym typeface="Times New Roman"/>
              </a:rPr>
              <a:t>that results from the best merger </a:t>
            </a:r>
            <a:r>
              <a:rPr lang="en-US" b="1">
                <a:latin typeface="Times New Roman"/>
                <a:ea typeface="Times New Roman"/>
                <a:cs typeface="Times New Roman"/>
                <a:sym typeface="Times New Roman"/>
              </a:rPr>
              <a:t>exceeds/is below</a:t>
            </a:r>
            <a:r>
              <a:rPr lang="en-US">
                <a:latin typeface="Times New Roman"/>
                <a:ea typeface="Times New Roman"/>
                <a:cs typeface="Times New Roman"/>
                <a:sym typeface="Times New Roman"/>
              </a:rPr>
              <a:t> a threshold.</a:t>
            </a:r>
            <a:endParaRPr>
              <a:latin typeface="Times New Roman"/>
              <a:ea typeface="Times New Roman"/>
              <a:cs typeface="Times New Roman"/>
              <a:sym typeface="Times New Roman"/>
            </a:endParaRPr>
          </a:p>
          <a:p>
            <a:pPr marL="457200" lvl="0" indent="-381000" algn="l" rtl="0">
              <a:lnSpc>
                <a:spcPct val="115000"/>
              </a:lnSpc>
              <a:spcBef>
                <a:spcPts val="0"/>
              </a:spcBef>
              <a:spcAft>
                <a:spcPts val="0"/>
              </a:spcAft>
              <a:buSzPts val="2400"/>
              <a:buFont typeface="Times New Roman"/>
              <a:buAutoNum type="arabicPeriod"/>
            </a:pPr>
            <a:r>
              <a:rPr lang="en-US">
                <a:latin typeface="Times New Roman"/>
                <a:ea typeface="Times New Roman"/>
                <a:cs typeface="Times New Roman"/>
                <a:sym typeface="Times New Roman"/>
              </a:rPr>
              <a:t>Stop when there is evidence that the next pair of clusters to be combined yields a bad cluster.</a:t>
            </a:r>
            <a:endParaRPr>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gadd7b0fdcd_0_16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Non-Euclidean Case</a:t>
            </a:r>
            <a:endParaRPr/>
          </a:p>
        </p:txBody>
      </p:sp>
      <p:sp>
        <p:nvSpPr>
          <p:cNvPr id="247" name="Google Shape;247;gadd7b0fdcd_0_169"/>
          <p:cNvSpPr txBox="1">
            <a:spLocks noGrp="1"/>
          </p:cNvSpPr>
          <p:nvPr>
            <p:ph type="body" idx="1"/>
          </p:nvPr>
        </p:nvSpPr>
        <p:spPr>
          <a:xfrm>
            <a:off x="838200" y="2011680"/>
            <a:ext cx="10515600" cy="4160400"/>
          </a:xfrm>
          <a:prstGeom prst="rect">
            <a:avLst/>
          </a:prstGeom>
        </p:spPr>
        <p:txBody>
          <a:bodyPr spcFirstLastPara="1" wrap="square" lIns="91425" tIns="45700" rIns="91425" bIns="45700" anchor="t" anchorCtr="0">
            <a:noAutofit/>
          </a:bodyPr>
          <a:lstStyle/>
          <a:p>
            <a:pPr marL="457200" lvl="0" indent="-412750" algn="l" rtl="0">
              <a:spcBef>
                <a:spcPts val="1000"/>
              </a:spcBef>
              <a:spcAft>
                <a:spcPts val="0"/>
              </a:spcAft>
              <a:buSzPts val="2900"/>
              <a:buFont typeface="Times New Roman"/>
              <a:buChar char="•"/>
            </a:pPr>
            <a:r>
              <a:rPr lang="en-US" sz="2900">
                <a:latin typeface="Times New Roman"/>
                <a:ea typeface="Times New Roman"/>
                <a:cs typeface="Times New Roman"/>
                <a:sym typeface="Times New Roman"/>
              </a:rPr>
              <a:t>The only “location” are the points themselves</a:t>
            </a:r>
            <a:endParaRPr sz="2900">
              <a:latin typeface="Times New Roman"/>
              <a:ea typeface="Times New Roman"/>
              <a:cs typeface="Times New Roman"/>
              <a:sym typeface="Times New Roman"/>
            </a:endParaRPr>
          </a:p>
          <a:p>
            <a:pPr marL="457200" lvl="0" indent="0" algn="l" rtl="0">
              <a:spcBef>
                <a:spcPts val="1000"/>
              </a:spcBef>
              <a:spcAft>
                <a:spcPts val="0"/>
              </a:spcAft>
              <a:buNone/>
            </a:pPr>
            <a:r>
              <a:rPr lang="en-US" sz="2900">
                <a:latin typeface="Times New Roman"/>
                <a:ea typeface="Times New Roman"/>
                <a:cs typeface="Times New Roman"/>
                <a:sym typeface="Times New Roman"/>
              </a:rPr>
              <a:t>i.e. no “average” of two points</a:t>
            </a:r>
            <a:endParaRPr sz="2900">
              <a:latin typeface="Times New Roman"/>
              <a:ea typeface="Times New Roman"/>
              <a:cs typeface="Times New Roman"/>
              <a:sym typeface="Times New Roman"/>
            </a:endParaRPr>
          </a:p>
          <a:p>
            <a:pPr marL="457200" lvl="0" indent="-412750" algn="l" rtl="0">
              <a:spcBef>
                <a:spcPts val="1000"/>
              </a:spcBef>
              <a:spcAft>
                <a:spcPts val="0"/>
              </a:spcAft>
              <a:buSzPts val="2900"/>
              <a:buFont typeface="Times New Roman"/>
              <a:buChar char="•"/>
            </a:pPr>
            <a:r>
              <a:rPr lang="en-US" sz="2900">
                <a:latin typeface="Times New Roman"/>
                <a:ea typeface="Times New Roman"/>
                <a:cs typeface="Times New Roman"/>
                <a:sym typeface="Times New Roman"/>
              </a:rPr>
              <a:t>Represent a cluster of many points:</a:t>
            </a:r>
            <a:endParaRPr sz="2900">
              <a:latin typeface="Times New Roman"/>
              <a:ea typeface="Times New Roman"/>
              <a:cs typeface="Times New Roman"/>
              <a:sym typeface="Times New Roman"/>
            </a:endParaRPr>
          </a:p>
          <a:p>
            <a:pPr marL="914400" lvl="0" indent="0" algn="l" rtl="0">
              <a:spcBef>
                <a:spcPts val="1000"/>
              </a:spcBef>
              <a:spcAft>
                <a:spcPts val="0"/>
              </a:spcAft>
              <a:buNone/>
            </a:pPr>
            <a:r>
              <a:rPr lang="en-US" sz="2900" b="1">
                <a:latin typeface="Times New Roman"/>
                <a:ea typeface="Times New Roman"/>
                <a:cs typeface="Times New Roman"/>
                <a:sym typeface="Times New Roman"/>
              </a:rPr>
              <a:t>clustroid</a:t>
            </a:r>
            <a:r>
              <a:rPr lang="en-US" sz="2900">
                <a:latin typeface="Times New Roman"/>
                <a:ea typeface="Times New Roman"/>
                <a:cs typeface="Times New Roman"/>
                <a:sym typeface="Times New Roman"/>
              </a:rPr>
              <a:t>  = point “</a:t>
            </a:r>
            <a:r>
              <a:rPr lang="en-US" sz="2900" b="1">
                <a:latin typeface="Times New Roman"/>
                <a:ea typeface="Times New Roman"/>
                <a:cs typeface="Times New Roman"/>
                <a:sym typeface="Times New Roman"/>
              </a:rPr>
              <a:t>closest</a:t>
            </a:r>
            <a:r>
              <a:rPr lang="en-US" sz="2900">
                <a:latin typeface="Times New Roman"/>
                <a:ea typeface="Times New Roman"/>
                <a:cs typeface="Times New Roman"/>
                <a:sym typeface="Times New Roman"/>
              </a:rPr>
              <a:t>” to other points</a:t>
            </a:r>
            <a:endParaRPr sz="2900">
              <a:latin typeface="Times New Roman"/>
              <a:ea typeface="Times New Roman"/>
              <a:cs typeface="Times New Roman"/>
              <a:sym typeface="Times New Roman"/>
            </a:endParaRPr>
          </a:p>
          <a:p>
            <a:pPr marL="457200" lvl="0" indent="-412750" algn="l" rtl="0">
              <a:spcBef>
                <a:spcPts val="1000"/>
              </a:spcBef>
              <a:spcAft>
                <a:spcPts val="0"/>
              </a:spcAft>
              <a:buSzPts val="2900"/>
              <a:buFont typeface="Times New Roman"/>
              <a:buChar char="•"/>
            </a:pPr>
            <a:r>
              <a:rPr lang="en-US" sz="2900">
                <a:latin typeface="Times New Roman"/>
                <a:ea typeface="Times New Roman"/>
                <a:cs typeface="Times New Roman"/>
                <a:sym typeface="Times New Roman"/>
              </a:rPr>
              <a:t>Determine the “nearness” of clusters:</a:t>
            </a:r>
            <a:endParaRPr sz="2900">
              <a:latin typeface="Times New Roman"/>
              <a:ea typeface="Times New Roman"/>
              <a:cs typeface="Times New Roman"/>
              <a:sym typeface="Times New Roman"/>
            </a:endParaRPr>
          </a:p>
          <a:p>
            <a:pPr marL="457200" lvl="0" indent="0" algn="l" rtl="0">
              <a:spcBef>
                <a:spcPts val="1000"/>
              </a:spcBef>
              <a:spcAft>
                <a:spcPts val="0"/>
              </a:spcAft>
              <a:buNone/>
            </a:pPr>
            <a:r>
              <a:rPr lang="en-US" sz="2900">
                <a:latin typeface="Times New Roman"/>
                <a:ea typeface="Times New Roman"/>
                <a:cs typeface="Times New Roman"/>
                <a:sym typeface="Times New Roman"/>
              </a:rPr>
              <a:t>Treat clustroid as if it were centroid, when computing inter-cluster distances</a:t>
            </a:r>
            <a:endParaRPr sz="2900">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gadd7b0fdcd_0_19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lnSpc>
                <a:spcPct val="100000"/>
              </a:lnSpc>
              <a:spcBef>
                <a:spcPts val="1000"/>
              </a:spcBef>
              <a:spcAft>
                <a:spcPts val="0"/>
              </a:spcAft>
              <a:buClr>
                <a:schemeClr val="dk1"/>
              </a:buClr>
              <a:buSzPts val="1100"/>
              <a:buFont typeface="Arial"/>
              <a:buNone/>
            </a:pPr>
            <a:r>
              <a:rPr lang="en-US"/>
              <a:t>Possible meanings of “closest”:</a:t>
            </a:r>
            <a:endParaRPr/>
          </a:p>
        </p:txBody>
      </p:sp>
      <p:sp>
        <p:nvSpPr>
          <p:cNvPr id="253" name="Google Shape;253;gadd7b0fdcd_0_190"/>
          <p:cNvSpPr txBox="1">
            <a:spLocks noGrp="1"/>
          </p:cNvSpPr>
          <p:nvPr>
            <p:ph type="body" idx="1"/>
          </p:nvPr>
        </p:nvSpPr>
        <p:spPr>
          <a:xfrm>
            <a:off x="838200" y="2011680"/>
            <a:ext cx="10515600" cy="4160400"/>
          </a:xfrm>
          <a:prstGeom prst="rect">
            <a:avLst/>
          </a:prstGeom>
        </p:spPr>
        <p:txBody>
          <a:bodyPr spcFirstLastPara="1" wrap="square" lIns="91425" tIns="45700" rIns="91425" bIns="45700" anchor="t" anchorCtr="0">
            <a:noAutofit/>
          </a:bodyPr>
          <a:lstStyle/>
          <a:p>
            <a:pPr marL="457200" lvl="0" indent="0" algn="l" rtl="0">
              <a:spcBef>
                <a:spcPts val="1000"/>
              </a:spcBef>
              <a:spcAft>
                <a:spcPts val="0"/>
              </a:spcAft>
              <a:buNone/>
            </a:pPr>
            <a:endParaRPr>
              <a:latin typeface="Times New Roman"/>
              <a:ea typeface="Times New Roman"/>
              <a:cs typeface="Times New Roman"/>
              <a:sym typeface="Times New Roman"/>
            </a:endParaRPr>
          </a:p>
          <a:p>
            <a:pPr marL="457200" lvl="0" indent="-342900" algn="l" rtl="0">
              <a:spcBef>
                <a:spcPts val="1000"/>
              </a:spcBef>
              <a:spcAft>
                <a:spcPts val="0"/>
              </a:spcAft>
              <a:buSzPts val="1800"/>
              <a:buFont typeface="Times New Roman"/>
              <a:buChar char="•"/>
            </a:pPr>
            <a:r>
              <a:rPr lang="en-US">
                <a:latin typeface="Times New Roman"/>
                <a:ea typeface="Times New Roman"/>
                <a:cs typeface="Times New Roman"/>
                <a:sym typeface="Times New Roman"/>
              </a:rPr>
              <a:t>Smallest maximum distance to other points</a:t>
            </a:r>
            <a:endParaRPr>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US">
                <a:latin typeface="Times New Roman"/>
                <a:ea typeface="Times New Roman"/>
                <a:cs typeface="Times New Roman"/>
                <a:sym typeface="Times New Roman"/>
              </a:rPr>
              <a:t>Smallest average distance to other points</a:t>
            </a:r>
            <a:endParaRPr>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US">
                <a:latin typeface="Times New Roman"/>
                <a:ea typeface="Times New Roman"/>
                <a:cs typeface="Times New Roman"/>
                <a:sym typeface="Times New Roman"/>
              </a:rPr>
              <a:t>Smallest sum of squares of distances to other points</a:t>
            </a:r>
            <a:endParaRPr>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gaec1ca7c70_3_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Advantages of Hierarchical Clustering</a:t>
            </a:r>
            <a:endParaRPr/>
          </a:p>
        </p:txBody>
      </p:sp>
      <p:sp>
        <p:nvSpPr>
          <p:cNvPr id="259" name="Google Shape;259;gaec1ca7c70_3_5"/>
          <p:cNvSpPr txBox="1">
            <a:spLocks noGrp="1"/>
          </p:cNvSpPr>
          <p:nvPr>
            <p:ph type="body" idx="1"/>
          </p:nvPr>
        </p:nvSpPr>
        <p:spPr>
          <a:xfrm>
            <a:off x="838200" y="2011680"/>
            <a:ext cx="10515600" cy="4160400"/>
          </a:xfrm>
          <a:prstGeom prst="rect">
            <a:avLst/>
          </a:prstGeom>
        </p:spPr>
        <p:txBody>
          <a:bodyPr spcFirstLastPara="1" wrap="square" lIns="91425" tIns="45700" rIns="91425" bIns="45700" anchor="t" anchorCtr="0">
            <a:noAutofit/>
          </a:bodyPr>
          <a:lstStyle/>
          <a:p>
            <a:pPr marL="457200" marR="0" lvl="0" indent="-406400" algn="l" rtl="0">
              <a:lnSpc>
                <a:spcPct val="150000"/>
              </a:lnSpc>
              <a:spcBef>
                <a:spcPts val="1000"/>
              </a:spcBef>
              <a:spcAft>
                <a:spcPts val="0"/>
              </a:spcAft>
              <a:buSzPts val="2800"/>
              <a:buFont typeface="Times New Roman"/>
              <a:buChar char="•"/>
            </a:pPr>
            <a:r>
              <a:rPr lang="en-US">
                <a:latin typeface="Times New Roman"/>
                <a:ea typeface="Times New Roman"/>
                <a:cs typeface="Times New Roman"/>
                <a:sym typeface="Times New Roman"/>
              </a:rPr>
              <a:t>No prior information about the number of clusters is required. </a:t>
            </a:r>
            <a:endParaRPr>
              <a:latin typeface="Times New Roman"/>
              <a:ea typeface="Times New Roman"/>
              <a:cs typeface="Times New Roman"/>
              <a:sym typeface="Times New Roman"/>
            </a:endParaRPr>
          </a:p>
          <a:p>
            <a:pPr marL="457200" marR="0" lvl="0" indent="-406400" algn="l" rtl="0">
              <a:lnSpc>
                <a:spcPct val="150000"/>
              </a:lnSpc>
              <a:spcBef>
                <a:spcPts val="0"/>
              </a:spcBef>
              <a:spcAft>
                <a:spcPts val="0"/>
              </a:spcAft>
              <a:buSzPts val="2800"/>
              <a:buFont typeface="Times New Roman"/>
              <a:buChar char="•"/>
            </a:pPr>
            <a:r>
              <a:rPr lang="en-US">
                <a:latin typeface="Times New Roman"/>
                <a:ea typeface="Times New Roman"/>
                <a:cs typeface="Times New Roman"/>
                <a:sym typeface="Times New Roman"/>
              </a:rPr>
              <a:t>Easy to understand and easy to implement</a:t>
            </a:r>
            <a:endParaRPr>
              <a:latin typeface="Times New Roman"/>
              <a:ea typeface="Times New Roman"/>
              <a:cs typeface="Times New Roman"/>
              <a:sym typeface="Times New Roman"/>
            </a:endParaRPr>
          </a:p>
          <a:p>
            <a:pPr marL="457200" marR="0" lvl="0" indent="-406400" algn="l" rtl="0">
              <a:lnSpc>
                <a:spcPct val="150000"/>
              </a:lnSpc>
              <a:spcBef>
                <a:spcPts val="0"/>
              </a:spcBef>
              <a:spcAft>
                <a:spcPts val="0"/>
              </a:spcAft>
              <a:buSzPts val="2800"/>
              <a:buFont typeface="Times New Roman"/>
              <a:buChar char="•"/>
            </a:pPr>
            <a:r>
              <a:rPr lang="en-US">
                <a:latin typeface="Times New Roman"/>
                <a:ea typeface="Times New Roman"/>
                <a:cs typeface="Times New Roman"/>
                <a:sym typeface="Times New Roman"/>
              </a:rPr>
              <a:t>Can be used in both Euclidean space and Non-Euclidean space.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5"/>
        <p:cNvGrpSpPr/>
        <p:nvPr/>
      </p:nvGrpSpPr>
      <p:grpSpPr>
        <a:xfrm>
          <a:off x="0" y="0"/>
          <a:ext cx="0" cy="0"/>
          <a:chOff x="0" y="0"/>
          <a:chExt cx="0" cy="0"/>
        </a:xfrm>
      </p:grpSpPr>
      <p:sp>
        <p:nvSpPr>
          <p:cNvPr id="106" name="Google Shape;106;p2"/>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07" name="Google Shape;107;p2"/>
          <p:cNvSpPr/>
          <p:nvPr/>
        </p:nvSpPr>
        <p:spPr>
          <a:xfrm>
            <a:off x="814934" y="0"/>
            <a:ext cx="11377066" cy="4001047"/>
          </a:xfrm>
          <a:custGeom>
            <a:avLst/>
            <a:gdLst/>
            <a:ahLst/>
            <a:cxnLst/>
            <a:rect l="l" t="t" r="r" b="b"/>
            <a:pathLst>
              <a:path w="11377066" h="3343806" extrusionOk="0">
                <a:moveTo>
                  <a:pt x="914840" y="0"/>
                </a:moveTo>
                <a:lnTo>
                  <a:pt x="11365513" y="0"/>
                </a:lnTo>
                <a:lnTo>
                  <a:pt x="11365513" y="846735"/>
                </a:lnTo>
                <a:cubicBezTo>
                  <a:pt x="11273092" y="924715"/>
                  <a:pt x="11163343" y="985366"/>
                  <a:pt x="11050704" y="1046017"/>
                </a:cubicBezTo>
                <a:cubicBezTo>
                  <a:pt x="11088251" y="1089339"/>
                  <a:pt x="11169119" y="1037353"/>
                  <a:pt x="11195112" y="1103780"/>
                </a:cubicBezTo>
                <a:cubicBezTo>
                  <a:pt x="10987166" y="1216419"/>
                  <a:pt x="10796548" y="1357938"/>
                  <a:pt x="10553944" y="1441695"/>
                </a:cubicBezTo>
                <a:cubicBezTo>
                  <a:pt x="10753226" y="1381043"/>
                  <a:pt x="10952508" y="1409925"/>
                  <a:pt x="11148902" y="1383932"/>
                </a:cubicBezTo>
                <a:cubicBezTo>
                  <a:pt x="11174895" y="1418589"/>
                  <a:pt x="11131573" y="1418589"/>
                  <a:pt x="11117132" y="1430142"/>
                </a:cubicBezTo>
                <a:cubicBezTo>
                  <a:pt x="11102692" y="1441695"/>
                  <a:pt x="11082474" y="1450359"/>
                  <a:pt x="11085363" y="1476352"/>
                </a:cubicBezTo>
                <a:cubicBezTo>
                  <a:pt x="11174895" y="1487905"/>
                  <a:pt x="11273092" y="1447471"/>
                  <a:pt x="11365513" y="1447471"/>
                </a:cubicBezTo>
                <a:lnTo>
                  <a:pt x="11365513" y="1496569"/>
                </a:lnTo>
                <a:cubicBezTo>
                  <a:pt x="11333743" y="1513898"/>
                  <a:pt x="11293310" y="1519674"/>
                  <a:pt x="11278869" y="1554332"/>
                </a:cubicBezTo>
                <a:cubicBezTo>
                  <a:pt x="11307750" y="1548556"/>
                  <a:pt x="11336632" y="1545668"/>
                  <a:pt x="11365513" y="1539891"/>
                </a:cubicBezTo>
                <a:lnTo>
                  <a:pt x="11377066" y="1539891"/>
                </a:lnTo>
                <a:lnTo>
                  <a:pt x="11377066" y="1765167"/>
                </a:lnTo>
                <a:cubicBezTo>
                  <a:pt x="9482441" y="3362313"/>
                  <a:pt x="4945162" y="3324767"/>
                  <a:pt x="4624577" y="3342096"/>
                </a:cubicBezTo>
                <a:cubicBezTo>
                  <a:pt x="4523492" y="3347872"/>
                  <a:pt x="4098935" y="3339207"/>
                  <a:pt x="4000738" y="3313214"/>
                </a:cubicBezTo>
                <a:cubicBezTo>
                  <a:pt x="3867883" y="3281444"/>
                  <a:pt x="3853443" y="3217905"/>
                  <a:pt x="3853443" y="3217905"/>
                </a:cubicBezTo>
                <a:cubicBezTo>
                  <a:pt x="3853443" y="3217905"/>
                  <a:pt x="3919869" y="3191912"/>
                  <a:pt x="4003625" y="3171695"/>
                </a:cubicBezTo>
                <a:cubicBezTo>
                  <a:pt x="4165361" y="3131261"/>
                  <a:pt x="4298217" y="3056169"/>
                  <a:pt x="4465729" y="3024399"/>
                </a:cubicBezTo>
                <a:cubicBezTo>
                  <a:pt x="4315546" y="3033064"/>
                  <a:pt x="4165361" y="3038840"/>
                  <a:pt x="4015179" y="3047505"/>
                </a:cubicBezTo>
                <a:cubicBezTo>
                  <a:pt x="4223124" y="2969524"/>
                  <a:pt x="4442625" y="2957972"/>
                  <a:pt x="4656346" y="2926202"/>
                </a:cubicBezTo>
                <a:cubicBezTo>
                  <a:pt x="4725662" y="2917538"/>
                  <a:pt x="4841188" y="2943531"/>
                  <a:pt x="4841188" y="2862663"/>
                </a:cubicBezTo>
                <a:cubicBezTo>
                  <a:pt x="4838300" y="2810676"/>
                  <a:pt x="4725662" y="2833782"/>
                  <a:pt x="4659236" y="2836670"/>
                </a:cubicBezTo>
                <a:cubicBezTo>
                  <a:pt x="4364644" y="2845334"/>
                  <a:pt x="4072941" y="2882880"/>
                  <a:pt x="3778351" y="2914650"/>
                </a:cubicBezTo>
                <a:cubicBezTo>
                  <a:pt x="3749468" y="2917538"/>
                  <a:pt x="3714811" y="2931979"/>
                  <a:pt x="3694595" y="2923314"/>
                </a:cubicBezTo>
                <a:cubicBezTo>
                  <a:pt x="3527082" y="2865551"/>
                  <a:pt x="3336463" y="2879992"/>
                  <a:pt x="3119852" y="2862663"/>
                </a:cubicBezTo>
                <a:cubicBezTo>
                  <a:pt x="3238266" y="2796236"/>
                  <a:pt x="3339351" y="2842446"/>
                  <a:pt x="3440437" y="2799124"/>
                </a:cubicBezTo>
                <a:cubicBezTo>
                  <a:pt x="3316246" y="2752913"/>
                  <a:pt x="3189168" y="2773131"/>
                  <a:pt x="3070753" y="2761578"/>
                </a:cubicBezTo>
                <a:cubicBezTo>
                  <a:pt x="2984109" y="2752913"/>
                  <a:pt x="2672189" y="2741361"/>
                  <a:pt x="2623091" y="2726920"/>
                </a:cubicBezTo>
                <a:cubicBezTo>
                  <a:pt x="2472907" y="2683598"/>
                  <a:pt x="2293842" y="2689374"/>
                  <a:pt x="2160987" y="2611394"/>
                </a:cubicBezTo>
                <a:cubicBezTo>
                  <a:pt x="2065678" y="2556519"/>
                  <a:pt x="1938600" y="2602730"/>
                  <a:pt x="1837515" y="2573848"/>
                </a:cubicBezTo>
                <a:cubicBezTo>
                  <a:pt x="1794192" y="2533414"/>
                  <a:pt x="1854843" y="2504533"/>
                  <a:pt x="1869284" y="2472763"/>
                </a:cubicBezTo>
                <a:cubicBezTo>
                  <a:pt x="1889502" y="2432329"/>
                  <a:pt x="1834626" y="2423665"/>
                  <a:pt x="1808633" y="2386119"/>
                </a:cubicBezTo>
                <a:cubicBezTo>
                  <a:pt x="1987698" y="2389007"/>
                  <a:pt x="2158099" y="2377454"/>
                  <a:pt x="2354493" y="2342797"/>
                </a:cubicBezTo>
                <a:cubicBezTo>
                  <a:pt x="2273625" y="2290810"/>
                  <a:pt x="2204309" y="2339908"/>
                  <a:pt x="2146546" y="2328356"/>
                </a:cubicBezTo>
                <a:cubicBezTo>
                  <a:pt x="2106113" y="2319691"/>
                  <a:pt x="2054126" y="2328356"/>
                  <a:pt x="2054126" y="2285034"/>
                </a:cubicBezTo>
                <a:cubicBezTo>
                  <a:pt x="2054126" y="2250376"/>
                  <a:pt x="2100336" y="2244599"/>
                  <a:pt x="2132106" y="2238823"/>
                </a:cubicBezTo>
                <a:cubicBezTo>
                  <a:pt x="2256296" y="2218606"/>
                  <a:pt x="2377599" y="2192613"/>
                  <a:pt x="2478684" y="2085751"/>
                </a:cubicBezTo>
                <a:cubicBezTo>
                  <a:pt x="2152323" y="2051094"/>
                  <a:pt x="1817297" y="2186837"/>
                  <a:pt x="1511154" y="2094416"/>
                </a:cubicBezTo>
                <a:cubicBezTo>
                  <a:pt x="1537147" y="2033765"/>
                  <a:pt x="1597798" y="2045317"/>
                  <a:pt x="1638232" y="2042429"/>
                </a:cubicBezTo>
                <a:cubicBezTo>
                  <a:pt x="1909718" y="2016436"/>
                  <a:pt x="2825261" y="1701628"/>
                  <a:pt x="2972556" y="1718957"/>
                </a:cubicBezTo>
                <a:cubicBezTo>
                  <a:pt x="3062089" y="1727621"/>
                  <a:pt x="3154510" y="1721845"/>
                  <a:pt x="3238266" y="1678523"/>
                </a:cubicBezTo>
                <a:cubicBezTo>
                  <a:pt x="3339351" y="1626536"/>
                  <a:pt x="2695295" y="1736286"/>
                  <a:pt x="2522005" y="1664082"/>
                </a:cubicBezTo>
                <a:cubicBezTo>
                  <a:pt x="2438249" y="1629424"/>
                  <a:pt x="1730654" y="1528339"/>
                  <a:pt x="1421621" y="1522563"/>
                </a:cubicBezTo>
                <a:cubicBezTo>
                  <a:pt x="1450503" y="1467688"/>
                  <a:pt x="1557364" y="1470576"/>
                  <a:pt x="1525595" y="1392596"/>
                </a:cubicBezTo>
                <a:cubicBezTo>
                  <a:pt x="1358082" y="1386820"/>
                  <a:pt x="1179017" y="1435918"/>
                  <a:pt x="982623" y="1415701"/>
                </a:cubicBezTo>
                <a:cubicBezTo>
                  <a:pt x="1051938" y="1346386"/>
                  <a:pt x="1153023" y="1352162"/>
                  <a:pt x="1231003" y="1314616"/>
                </a:cubicBezTo>
                <a:cubicBezTo>
                  <a:pt x="1170352" y="1262629"/>
                  <a:pt x="1095261" y="1294399"/>
                  <a:pt x="1025945" y="1297287"/>
                </a:cubicBezTo>
                <a:cubicBezTo>
                  <a:pt x="965294" y="1300175"/>
                  <a:pt x="812222" y="1227972"/>
                  <a:pt x="841104" y="1225083"/>
                </a:cubicBezTo>
                <a:cubicBezTo>
                  <a:pt x="1101037" y="1207755"/>
                  <a:pt x="1352306" y="1129775"/>
                  <a:pt x="1612239" y="1112445"/>
                </a:cubicBezTo>
                <a:cubicBezTo>
                  <a:pt x="1698883" y="1106668"/>
                  <a:pt x="1797081" y="1112445"/>
                  <a:pt x="1814409" y="1008471"/>
                </a:cubicBezTo>
                <a:cubicBezTo>
                  <a:pt x="1817297" y="979590"/>
                  <a:pt x="1808633" y="973814"/>
                  <a:pt x="1932824" y="979590"/>
                </a:cubicBezTo>
                <a:cubicBezTo>
                  <a:pt x="1981922" y="982478"/>
                  <a:pt x="2045461" y="982478"/>
                  <a:pt x="2083007" y="936268"/>
                </a:cubicBezTo>
                <a:cubicBezTo>
                  <a:pt x="2045461" y="898722"/>
                  <a:pt x="1990587" y="927603"/>
                  <a:pt x="1947265" y="924715"/>
                </a:cubicBezTo>
                <a:cubicBezTo>
                  <a:pt x="1828850" y="921827"/>
                  <a:pt x="1386963" y="904498"/>
                  <a:pt x="1271438" y="895834"/>
                </a:cubicBezTo>
                <a:cubicBezTo>
                  <a:pt x="1031721" y="875617"/>
                  <a:pt x="901755" y="933380"/>
                  <a:pt x="659150" y="907386"/>
                </a:cubicBezTo>
                <a:cubicBezTo>
                  <a:pt x="734242" y="890057"/>
                  <a:pt x="705361" y="866952"/>
                  <a:pt x="780453" y="846735"/>
                </a:cubicBezTo>
                <a:cubicBezTo>
                  <a:pt x="815110" y="838071"/>
                  <a:pt x="849768" y="820742"/>
                  <a:pt x="841104" y="788972"/>
                </a:cubicBezTo>
                <a:cubicBezTo>
                  <a:pt x="835327" y="757202"/>
                  <a:pt x="396329" y="690775"/>
                  <a:pt x="448316" y="659006"/>
                </a:cubicBezTo>
                <a:cubicBezTo>
                  <a:pt x="592723" y="575249"/>
                  <a:pt x="1020169" y="607019"/>
                  <a:pt x="910419" y="569473"/>
                </a:cubicBezTo>
                <a:cubicBezTo>
                  <a:pt x="742907" y="511710"/>
                  <a:pt x="716913" y="500157"/>
                  <a:pt x="604275" y="514598"/>
                </a:cubicBezTo>
                <a:cubicBezTo>
                  <a:pt x="506079" y="529039"/>
                  <a:pt x="113290" y="349974"/>
                  <a:pt x="15093" y="352862"/>
                </a:cubicBezTo>
                <a:cubicBezTo>
                  <a:pt x="-71551" y="352862"/>
                  <a:pt x="234593" y="211343"/>
                  <a:pt x="430987" y="136251"/>
                </a:cubicBezTo>
                <a:cubicBezTo>
                  <a:pt x="571784" y="82098"/>
                  <a:pt x="732076" y="70184"/>
                  <a:pt x="874092" y="17656"/>
                </a:cubicBezTo>
                <a:close/>
              </a:path>
            </a:pathLst>
          </a:custGeom>
          <a:solidFill>
            <a:srgbClr val="E29038">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08" name="Google Shape;108;p2"/>
          <p:cNvSpPr txBox="1">
            <a:spLocks noGrp="1"/>
          </p:cNvSpPr>
          <p:nvPr>
            <p:ph type="title"/>
          </p:nvPr>
        </p:nvSpPr>
        <p:spPr>
          <a:xfrm>
            <a:off x="905483" y="2215503"/>
            <a:ext cx="4482111" cy="352721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000"/>
              <a:buFont typeface="Abril Fatface"/>
              <a:buNone/>
            </a:pPr>
            <a:r>
              <a:rPr lang="en-US"/>
              <a:t>Content</a:t>
            </a:r>
            <a:endParaRPr/>
          </a:p>
        </p:txBody>
      </p:sp>
      <p:sp>
        <p:nvSpPr>
          <p:cNvPr id="109" name="Google Shape;109;p2"/>
          <p:cNvSpPr txBox="1">
            <a:spLocks noGrp="1"/>
          </p:cNvSpPr>
          <p:nvPr>
            <p:ph type="body" idx="1"/>
          </p:nvPr>
        </p:nvSpPr>
        <p:spPr>
          <a:xfrm>
            <a:off x="4371975" y="765100"/>
            <a:ext cx="6981900" cy="5430000"/>
          </a:xfrm>
          <a:prstGeom prst="rect">
            <a:avLst/>
          </a:prstGeom>
          <a:noFill/>
          <a:ln>
            <a:noFill/>
          </a:ln>
        </p:spPr>
        <p:txBody>
          <a:bodyPr spcFirstLastPara="1" wrap="square" lIns="91425" tIns="45700" rIns="91425" bIns="45700" anchor="t" anchorCtr="0">
            <a:normAutofit lnSpcReduction="10000"/>
          </a:bodyPr>
          <a:lstStyle/>
          <a:p>
            <a:pPr marL="457200" lvl="0" indent="-463550" algn="l" rtl="0">
              <a:lnSpc>
                <a:spcPct val="115000"/>
              </a:lnSpc>
              <a:spcBef>
                <a:spcPts val="0"/>
              </a:spcBef>
              <a:spcAft>
                <a:spcPts val="0"/>
              </a:spcAft>
              <a:buSzPts val="3700"/>
              <a:buFont typeface="Times New Roman"/>
              <a:buChar char="•"/>
            </a:pPr>
            <a:r>
              <a:rPr lang="en-US" sz="3700">
                <a:latin typeface="Times New Roman"/>
                <a:ea typeface="Times New Roman"/>
                <a:cs typeface="Times New Roman"/>
                <a:sym typeface="Times New Roman"/>
              </a:rPr>
              <a:t>Introduction</a:t>
            </a:r>
            <a:endParaRPr sz="3300">
              <a:latin typeface="Times New Roman"/>
              <a:ea typeface="Times New Roman"/>
              <a:cs typeface="Times New Roman"/>
              <a:sym typeface="Times New Roman"/>
            </a:endParaRPr>
          </a:p>
          <a:p>
            <a:pPr marL="457200" lvl="0" indent="-463550" algn="l" rtl="0">
              <a:lnSpc>
                <a:spcPct val="115000"/>
              </a:lnSpc>
              <a:spcBef>
                <a:spcPts val="0"/>
              </a:spcBef>
              <a:spcAft>
                <a:spcPts val="0"/>
              </a:spcAft>
              <a:buSzPts val="3700"/>
              <a:buFont typeface="Times New Roman"/>
              <a:buChar char="•"/>
            </a:pPr>
            <a:r>
              <a:rPr lang="en-US" sz="3700">
                <a:latin typeface="Times New Roman"/>
                <a:ea typeface="Times New Roman"/>
                <a:cs typeface="Times New Roman"/>
                <a:sym typeface="Times New Roman"/>
              </a:rPr>
              <a:t>Hierarchical Clustering</a:t>
            </a:r>
            <a:endParaRPr sz="3700">
              <a:latin typeface="Times New Roman"/>
              <a:ea typeface="Times New Roman"/>
              <a:cs typeface="Times New Roman"/>
              <a:sym typeface="Times New Roman"/>
            </a:endParaRPr>
          </a:p>
          <a:p>
            <a:pPr marL="914400" lvl="1" indent="-438150" algn="l" rtl="0">
              <a:lnSpc>
                <a:spcPct val="115000"/>
              </a:lnSpc>
              <a:spcBef>
                <a:spcPts val="0"/>
              </a:spcBef>
              <a:spcAft>
                <a:spcPts val="0"/>
              </a:spcAft>
              <a:buSzPts val="3300"/>
              <a:buFont typeface="Times New Roman"/>
              <a:buChar char="•"/>
            </a:pPr>
            <a:r>
              <a:rPr lang="en-US" sz="3300">
                <a:latin typeface="Times New Roman"/>
                <a:ea typeface="Times New Roman"/>
                <a:cs typeface="Times New Roman"/>
                <a:sym typeface="Times New Roman"/>
              </a:rPr>
              <a:t>Algorithm</a:t>
            </a:r>
            <a:endParaRPr sz="3300">
              <a:latin typeface="Times New Roman"/>
              <a:ea typeface="Times New Roman"/>
              <a:cs typeface="Times New Roman"/>
              <a:sym typeface="Times New Roman"/>
            </a:endParaRPr>
          </a:p>
          <a:p>
            <a:pPr marL="914400" lvl="1" indent="-438150" algn="l" rtl="0">
              <a:lnSpc>
                <a:spcPct val="115000"/>
              </a:lnSpc>
              <a:spcBef>
                <a:spcPts val="0"/>
              </a:spcBef>
              <a:spcAft>
                <a:spcPts val="0"/>
              </a:spcAft>
              <a:buSzPts val="3300"/>
              <a:buFont typeface="Times New Roman"/>
              <a:buChar char="•"/>
            </a:pPr>
            <a:r>
              <a:rPr lang="en-US" sz="3300">
                <a:latin typeface="Times New Roman"/>
                <a:ea typeface="Times New Roman"/>
                <a:cs typeface="Times New Roman"/>
                <a:sym typeface="Times New Roman"/>
              </a:rPr>
              <a:t>Example</a:t>
            </a:r>
            <a:endParaRPr sz="2900">
              <a:latin typeface="Times New Roman"/>
              <a:ea typeface="Times New Roman"/>
              <a:cs typeface="Times New Roman"/>
              <a:sym typeface="Times New Roman"/>
            </a:endParaRPr>
          </a:p>
          <a:p>
            <a:pPr marL="457200" lvl="0" indent="-463550" algn="l" rtl="0">
              <a:lnSpc>
                <a:spcPct val="115000"/>
              </a:lnSpc>
              <a:spcBef>
                <a:spcPts val="0"/>
              </a:spcBef>
              <a:spcAft>
                <a:spcPts val="0"/>
              </a:spcAft>
              <a:buSzPts val="3700"/>
              <a:buFont typeface="Times New Roman"/>
              <a:buChar char="•"/>
            </a:pPr>
            <a:r>
              <a:rPr lang="en-US" sz="3700">
                <a:latin typeface="Times New Roman"/>
                <a:ea typeface="Times New Roman"/>
                <a:cs typeface="Times New Roman"/>
                <a:sym typeface="Times New Roman"/>
              </a:rPr>
              <a:t>K-means Clustering</a:t>
            </a:r>
            <a:endParaRPr sz="3700">
              <a:latin typeface="Times New Roman"/>
              <a:ea typeface="Times New Roman"/>
              <a:cs typeface="Times New Roman"/>
              <a:sym typeface="Times New Roman"/>
            </a:endParaRPr>
          </a:p>
          <a:p>
            <a:pPr marL="914400" lvl="1" indent="-438150" algn="l" rtl="0">
              <a:lnSpc>
                <a:spcPct val="115000"/>
              </a:lnSpc>
              <a:spcBef>
                <a:spcPts val="0"/>
              </a:spcBef>
              <a:spcAft>
                <a:spcPts val="0"/>
              </a:spcAft>
              <a:buSzPts val="3300"/>
              <a:buFont typeface="Times New Roman"/>
              <a:buChar char="•"/>
            </a:pPr>
            <a:r>
              <a:rPr lang="en-US" sz="3300">
                <a:latin typeface="Times New Roman"/>
                <a:ea typeface="Times New Roman"/>
                <a:cs typeface="Times New Roman"/>
                <a:sym typeface="Times New Roman"/>
              </a:rPr>
              <a:t>Algorithm</a:t>
            </a:r>
            <a:endParaRPr sz="3300">
              <a:latin typeface="Times New Roman"/>
              <a:ea typeface="Times New Roman"/>
              <a:cs typeface="Times New Roman"/>
              <a:sym typeface="Times New Roman"/>
            </a:endParaRPr>
          </a:p>
          <a:p>
            <a:pPr marL="914400" lvl="1" indent="-438150" algn="l" rtl="0">
              <a:lnSpc>
                <a:spcPct val="115000"/>
              </a:lnSpc>
              <a:spcBef>
                <a:spcPts val="0"/>
              </a:spcBef>
              <a:spcAft>
                <a:spcPts val="0"/>
              </a:spcAft>
              <a:buSzPts val="3300"/>
              <a:buFont typeface="Times New Roman"/>
              <a:buChar char="•"/>
            </a:pPr>
            <a:r>
              <a:rPr lang="en-US" sz="3300">
                <a:latin typeface="Times New Roman"/>
                <a:ea typeface="Times New Roman"/>
                <a:cs typeface="Times New Roman"/>
                <a:sym typeface="Times New Roman"/>
              </a:rPr>
              <a:t>Map-Reduce</a:t>
            </a:r>
            <a:endParaRPr sz="3300">
              <a:latin typeface="Times New Roman"/>
              <a:ea typeface="Times New Roman"/>
              <a:cs typeface="Times New Roman"/>
              <a:sym typeface="Times New Roman"/>
            </a:endParaRPr>
          </a:p>
          <a:p>
            <a:pPr marL="914400" lvl="1" indent="-438150" algn="l" rtl="0">
              <a:lnSpc>
                <a:spcPct val="115000"/>
              </a:lnSpc>
              <a:spcBef>
                <a:spcPts val="0"/>
              </a:spcBef>
              <a:spcAft>
                <a:spcPts val="0"/>
              </a:spcAft>
              <a:buSzPts val="3300"/>
              <a:buFont typeface="Times New Roman"/>
              <a:buChar char="•"/>
            </a:pPr>
            <a:r>
              <a:rPr lang="en-US" sz="3300">
                <a:latin typeface="Times New Roman"/>
                <a:ea typeface="Times New Roman"/>
                <a:cs typeface="Times New Roman"/>
                <a:sym typeface="Times New Roman"/>
              </a:rPr>
              <a:t>Example</a:t>
            </a:r>
            <a:endParaRPr sz="3300">
              <a:latin typeface="Times New Roman"/>
              <a:ea typeface="Times New Roman"/>
              <a:cs typeface="Times New Roman"/>
              <a:sym typeface="Times New Roman"/>
            </a:endParaRPr>
          </a:p>
          <a:p>
            <a:pPr marL="457200" lvl="0" indent="-463550" algn="l" rtl="0">
              <a:lnSpc>
                <a:spcPct val="115000"/>
              </a:lnSpc>
              <a:spcBef>
                <a:spcPts val="0"/>
              </a:spcBef>
              <a:spcAft>
                <a:spcPts val="0"/>
              </a:spcAft>
              <a:buSzPts val="3700"/>
              <a:buFont typeface="Times New Roman"/>
              <a:buChar char="•"/>
            </a:pPr>
            <a:r>
              <a:rPr lang="en-US" sz="3700">
                <a:latin typeface="Times New Roman"/>
                <a:ea typeface="Times New Roman"/>
                <a:cs typeface="Times New Roman"/>
                <a:sym typeface="Times New Roman"/>
              </a:rPr>
              <a:t>Reference</a:t>
            </a:r>
            <a:endParaRPr sz="2500">
              <a:latin typeface="Times New Roman"/>
              <a:ea typeface="Times New Roman"/>
              <a:cs typeface="Times New Roman"/>
              <a:sym typeface="Times New Roman"/>
            </a:endParaRPr>
          </a:p>
        </p:txBody>
      </p:sp>
      <p:sp>
        <p:nvSpPr>
          <p:cNvPr id="110" name="Google Shape;110;p2"/>
          <p:cNvSpPr/>
          <p:nvPr/>
        </p:nvSpPr>
        <p:spPr>
          <a:xfrm rot="10800000" flipH="1">
            <a:off x="5693668" y="5127460"/>
            <a:ext cx="6498333" cy="1730540"/>
          </a:xfrm>
          <a:custGeom>
            <a:avLst/>
            <a:gdLst/>
            <a:ahLst/>
            <a:cxnLst/>
            <a:rect l="l" t="t" r="r" b="b"/>
            <a:pathLst>
              <a:path w="6498333" h="1730540" extrusionOk="0">
                <a:moveTo>
                  <a:pt x="2987112" y="1730384"/>
                </a:moveTo>
                <a:cubicBezTo>
                  <a:pt x="3042664" y="1730870"/>
                  <a:pt x="3088152" y="1730222"/>
                  <a:pt x="3113423" y="1728494"/>
                </a:cubicBezTo>
                <a:cubicBezTo>
                  <a:pt x="3293752" y="1716831"/>
                  <a:pt x="4808270" y="1725943"/>
                  <a:pt x="6436159" y="1396018"/>
                </a:cubicBezTo>
                <a:lnTo>
                  <a:pt x="6498333" y="1381988"/>
                </a:lnTo>
                <a:lnTo>
                  <a:pt x="6498333" y="0"/>
                </a:lnTo>
                <a:lnTo>
                  <a:pt x="723703" y="0"/>
                </a:lnTo>
                <a:lnTo>
                  <a:pt x="629735" y="31770"/>
                </a:lnTo>
                <a:cubicBezTo>
                  <a:pt x="421263" y="101447"/>
                  <a:pt x="228886" y="161708"/>
                  <a:pt x="127078" y="173371"/>
                </a:cubicBezTo>
                <a:cubicBezTo>
                  <a:pt x="86644" y="176827"/>
                  <a:pt x="25993" y="163004"/>
                  <a:pt x="0" y="235577"/>
                </a:cubicBezTo>
                <a:cubicBezTo>
                  <a:pt x="306144" y="346163"/>
                  <a:pt x="641170" y="183739"/>
                  <a:pt x="967530" y="225208"/>
                </a:cubicBezTo>
                <a:cubicBezTo>
                  <a:pt x="866445" y="353075"/>
                  <a:pt x="745142" y="384177"/>
                  <a:pt x="620954" y="408367"/>
                </a:cubicBezTo>
                <a:cubicBezTo>
                  <a:pt x="589182" y="415279"/>
                  <a:pt x="542972" y="422191"/>
                  <a:pt x="542972" y="463661"/>
                </a:cubicBezTo>
                <a:cubicBezTo>
                  <a:pt x="542972" y="515499"/>
                  <a:pt x="594959" y="505130"/>
                  <a:pt x="635392" y="515499"/>
                </a:cubicBezTo>
                <a:cubicBezTo>
                  <a:pt x="693155" y="529321"/>
                  <a:pt x="762471" y="470573"/>
                  <a:pt x="843339" y="532778"/>
                </a:cubicBezTo>
                <a:cubicBezTo>
                  <a:pt x="646945" y="574247"/>
                  <a:pt x="476544" y="588071"/>
                  <a:pt x="297479" y="584615"/>
                </a:cubicBezTo>
                <a:cubicBezTo>
                  <a:pt x="323472" y="629541"/>
                  <a:pt x="378348" y="639908"/>
                  <a:pt x="358130" y="688289"/>
                </a:cubicBezTo>
                <a:cubicBezTo>
                  <a:pt x="343689" y="726304"/>
                  <a:pt x="283038" y="760862"/>
                  <a:pt x="326361" y="809243"/>
                </a:cubicBezTo>
                <a:cubicBezTo>
                  <a:pt x="427447" y="843802"/>
                  <a:pt x="554524" y="788508"/>
                  <a:pt x="649833" y="854169"/>
                </a:cubicBezTo>
                <a:cubicBezTo>
                  <a:pt x="782688" y="947476"/>
                  <a:pt x="961753" y="940565"/>
                  <a:pt x="1111937" y="992402"/>
                </a:cubicBezTo>
                <a:cubicBezTo>
                  <a:pt x="1161035" y="1009682"/>
                  <a:pt x="1472955" y="1023504"/>
                  <a:pt x="1559599" y="1033872"/>
                </a:cubicBezTo>
                <a:cubicBezTo>
                  <a:pt x="1678015" y="1047696"/>
                  <a:pt x="1805093" y="1023504"/>
                  <a:pt x="1929284" y="1078798"/>
                </a:cubicBezTo>
                <a:cubicBezTo>
                  <a:pt x="1828198" y="1130635"/>
                  <a:pt x="1727113" y="1075343"/>
                  <a:pt x="1608698" y="1154826"/>
                </a:cubicBezTo>
                <a:cubicBezTo>
                  <a:pt x="1825309" y="1175561"/>
                  <a:pt x="2015928" y="1158282"/>
                  <a:pt x="2183442" y="1227398"/>
                </a:cubicBezTo>
                <a:cubicBezTo>
                  <a:pt x="2203658" y="1237767"/>
                  <a:pt x="2238314" y="1220487"/>
                  <a:pt x="2267197" y="1217031"/>
                </a:cubicBezTo>
                <a:cubicBezTo>
                  <a:pt x="2561787" y="1179017"/>
                  <a:pt x="2853490" y="1134091"/>
                  <a:pt x="3148082" y="1123724"/>
                </a:cubicBezTo>
                <a:cubicBezTo>
                  <a:pt x="3214508" y="1120268"/>
                  <a:pt x="3327146" y="1092621"/>
                  <a:pt x="3330034" y="1154826"/>
                </a:cubicBezTo>
                <a:cubicBezTo>
                  <a:pt x="3330034" y="1251589"/>
                  <a:pt x="3214508" y="1220487"/>
                  <a:pt x="3145192" y="1230854"/>
                </a:cubicBezTo>
                <a:cubicBezTo>
                  <a:pt x="2931471" y="1268869"/>
                  <a:pt x="2711970" y="1282691"/>
                  <a:pt x="2504025" y="1376000"/>
                </a:cubicBezTo>
                <a:cubicBezTo>
                  <a:pt x="2654207" y="1365632"/>
                  <a:pt x="2804392" y="1358720"/>
                  <a:pt x="2954575" y="1348352"/>
                </a:cubicBezTo>
                <a:cubicBezTo>
                  <a:pt x="2787063" y="1386367"/>
                  <a:pt x="2654207" y="1476218"/>
                  <a:pt x="2492471" y="1524600"/>
                </a:cubicBezTo>
                <a:cubicBezTo>
                  <a:pt x="2408715" y="1548791"/>
                  <a:pt x="2342289" y="1579893"/>
                  <a:pt x="2342289" y="1579893"/>
                </a:cubicBezTo>
                <a:cubicBezTo>
                  <a:pt x="2342289" y="1579893"/>
                  <a:pt x="2356730" y="1655921"/>
                  <a:pt x="2489584" y="1693935"/>
                </a:cubicBezTo>
                <a:cubicBezTo>
                  <a:pt x="2563232" y="1717262"/>
                  <a:pt x="2820457" y="1728925"/>
                  <a:pt x="2987112" y="1730384"/>
                </a:cubicBezTo>
                <a:close/>
              </a:path>
            </a:pathLst>
          </a:custGeom>
          <a:solidFill>
            <a:srgbClr val="E29038">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gadd7b0fdcd_0_1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Disadvantages of Hierarchical Clustering</a:t>
            </a:r>
            <a:endParaRPr/>
          </a:p>
        </p:txBody>
      </p:sp>
      <p:sp>
        <p:nvSpPr>
          <p:cNvPr id="265" name="Google Shape;265;gadd7b0fdcd_0_12"/>
          <p:cNvSpPr txBox="1">
            <a:spLocks noGrp="1"/>
          </p:cNvSpPr>
          <p:nvPr>
            <p:ph type="body" idx="1"/>
          </p:nvPr>
        </p:nvSpPr>
        <p:spPr>
          <a:xfrm>
            <a:off x="838200" y="2011680"/>
            <a:ext cx="10515600" cy="41604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latin typeface="Times New Roman"/>
                <a:ea typeface="Times New Roman"/>
                <a:cs typeface="Times New Roman"/>
                <a:sym typeface="Times New Roman"/>
              </a:rPr>
              <a:t>The basic algorithm for hierarchical clustering is </a:t>
            </a:r>
            <a:r>
              <a:rPr lang="en-US" b="1">
                <a:latin typeface="Times New Roman"/>
                <a:ea typeface="Times New Roman"/>
                <a:cs typeface="Times New Roman"/>
                <a:sym typeface="Times New Roman"/>
              </a:rPr>
              <a:t>not very efficient</a:t>
            </a:r>
            <a:r>
              <a:rPr lang="en-US">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marL="0" lvl="0" indent="0" algn="l" rtl="0">
              <a:spcBef>
                <a:spcPts val="1000"/>
              </a:spcBef>
              <a:spcAft>
                <a:spcPts val="0"/>
              </a:spcAft>
              <a:buNone/>
            </a:pPr>
            <a:r>
              <a:rPr lang="en-US">
                <a:latin typeface="Times New Roman"/>
                <a:ea typeface="Times New Roman"/>
                <a:cs typeface="Times New Roman"/>
                <a:sym typeface="Times New Roman"/>
              </a:rPr>
              <a:t>At each step, compute pairwise distances between all pairs of clusters, then merge. O(N</a:t>
            </a:r>
            <a:r>
              <a:rPr lang="en-US" baseline="30000">
                <a:latin typeface="Times New Roman"/>
                <a:ea typeface="Times New Roman"/>
                <a:cs typeface="Times New Roman"/>
                <a:sym typeface="Times New Roman"/>
              </a:rPr>
              <a:t>3</a:t>
            </a:r>
            <a:r>
              <a:rPr lang="en-US">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marL="0" lvl="0" indent="0" algn="l" rtl="0">
              <a:spcBef>
                <a:spcPts val="1000"/>
              </a:spcBef>
              <a:spcAft>
                <a:spcPts val="0"/>
              </a:spcAft>
              <a:buNone/>
            </a:pPr>
            <a:endParaRPr sz="1100">
              <a:latin typeface="Times New Roman"/>
              <a:ea typeface="Times New Roman"/>
              <a:cs typeface="Times New Roman"/>
              <a:sym typeface="Times New Roman"/>
            </a:endParaRPr>
          </a:p>
          <a:p>
            <a:pPr marL="0" lvl="0" indent="0" algn="l" rtl="0">
              <a:spcBef>
                <a:spcPts val="1000"/>
              </a:spcBef>
              <a:spcAft>
                <a:spcPts val="0"/>
              </a:spcAft>
              <a:buNone/>
            </a:pPr>
            <a:r>
              <a:rPr lang="en-US">
                <a:latin typeface="Times New Roman"/>
                <a:ea typeface="Times New Roman"/>
                <a:cs typeface="Times New Roman"/>
                <a:sym typeface="Times New Roman"/>
              </a:rPr>
              <a:t>Using priority queue can reduce time to O(N</a:t>
            </a:r>
            <a:r>
              <a:rPr lang="en-US" baseline="30000">
                <a:latin typeface="Times New Roman"/>
                <a:ea typeface="Times New Roman"/>
                <a:cs typeface="Times New Roman"/>
                <a:sym typeface="Times New Roman"/>
              </a:rPr>
              <a:t>2</a:t>
            </a:r>
            <a:r>
              <a:rPr lang="en-US">
                <a:latin typeface="Times New Roman"/>
                <a:ea typeface="Times New Roman"/>
                <a:cs typeface="Times New Roman"/>
                <a:sym typeface="Times New Roman"/>
              </a:rPr>
              <a:t> log N)</a:t>
            </a:r>
            <a:endParaRPr>
              <a:latin typeface="Times New Roman"/>
              <a:ea typeface="Times New Roman"/>
              <a:cs typeface="Times New Roman"/>
              <a:sym typeface="Times New Roman"/>
            </a:endParaRPr>
          </a:p>
          <a:p>
            <a:pPr marL="457200" lvl="0" indent="0" algn="l" rtl="0">
              <a:spcBef>
                <a:spcPts val="1000"/>
              </a:spcBef>
              <a:spcAft>
                <a:spcPts val="0"/>
              </a:spcAft>
              <a:buNone/>
            </a:pPr>
            <a:r>
              <a:rPr lang="en-US">
                <a:latin typeface="Times New Roman"/>
                <a:ea typeface="Times New Roman"/>
                <a:cs typeface="Times New Roman"/>
                <a:sym typeface="Times New Roman"/>
              </a:rPr>
              <a:t>Still too expensive for really big datasets that do not fit in memory</a:t>
            </a:r>
            <a:endParaRPr>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gaec1ca7c70_0_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Code</a:t>
            </a:r>
            <a:endParaRPr/>
          </a:p>
        </p:txBody>
      </p:sp>
      <p:sp>
        <p:nvSpPr>
          <p:cNvPr id="271" name="Google Shape;271;gaec1ca7c70_0_0"/>
          <p:cNvSpPr txBox="1">
            <a:spLocks noGrp="1"/>
          </p:cNvSpPr>
          <p:nvPr>
            <p:ph type="body" idx="1"/>
          </p:nvPr>
        </p:nvSpPr>
        <p:spPr>
          <a:xfrm>
            <a:off x="838200" y="2011680"/>
            <a:ext cx="10515600" cy="41604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latin typeface="Times New Roman"/>
                <a:ea typeface="Times New Roman"/>
                <a:cs typeface="Times New Roman"/>
                <a:sym typeface="Times New Roman"/>
              </a:rPr>
              <a:t>In R: hcluster()</a:t>
            </a:r>
            <a:endParaRPr>
              <a:latin typeface="Times New Roman"/>
              <a:ea typeface="Times New Roman"/>
              <a:cs typeface="Times New Roman"/>
              <a:sym typeface="Times New Roman"/>
            </a:endParaRPr>
          </a:p>
          <a:p>
            <a:pPr marL="0" lvl="0" indent="0" algn="l" rtl="0">
              <a:spcBef>
                <a:spcPts val="1000"/>
              </a:spcBef>
              <a:spcAft>
                <a:spcPts val="0"/>
              </a:spcAft>
              <a:buNone/>
            </a:pPr>
            <a:r>
              <a:rPr lang="en-US">
                <a:latin typeface="Times New Roman"/>
                <a:ea typeface="Times New Roman"/>
                <a:cs typeface="Times New Roman"/>
                <a:sym typeface="Times New Roman"/>
              </a:rPr>
              <a:t>In python: import scipy.cluster.hierarchy as sch</a:t>
            </a:r>
            <a:endParaRPr>
              <a:latin typeface="Times New Roman"/>
              <a:ea typeface="Times New Roman"/>
              <a:cs typeface="Times New Roman"/>
              <a:sym typeface="Times New Roman"/>
            </a:endParaRPr>
          </a:p>
          <a:p>
            <a:pPr marL="0" lvl="0" indent="0" algn="l" rtl="0">
              <a:spcBef>
                <a:spcPts val="1000"/>
              </a:spcBef>
              <a:spcAft>
                <a:spcPts val="0"/>
              </a:spcAft>
              <a:buNone/>
            </a:pPr>
            <a:r>
              <a:rPr lang="en-US">
                <a:latin typeface="Times New Roman"/>
                <a:ea typeface="Times New Roman"/>
                <a:cs typeface="Times New Roman"/>
                <a:sym typeface="Times New Roman"/>
              </a:rPr>
              <a:t>                  sch.linkage, sch.fcluster, sch.dendrogram</a:t>
            </a:r>
            <a:endParaRPr>
              <a:latin typeface="Times New Roman"/>
              <a:ea typeface="Times New Roman"/>
              <a:cs typeface="Times New Roman"/>
              <a:sym typeface="Times New Roman"/>
            </a:endParaRPr>
          </a:p>
          <a:p>
            <a:pPr marL="0" lvl="0" indent="0" algn="l" rtl="0">
              <a:spcBef>
                <a:spcPts val="1000"/>
              </a:spcBef>
              <a:spcAft>
                <a:spcPts val="0"/>
              </a:spcAft>
              <a:buNone/>
            </a:pPr>
            <a:r>
              <a:rPr lang="en-US">
                <a:latin typeface="Times New Roman"/>
                <a:ea typeface="Times New Roman"/>
                <a:cs typeface="Times New Roman"/>
                <a:sym typeface="Times New Roman"/>
              </a:rPr>
              <a:t>method = “complete”, “single”, “average”, “centroid”, etc</a:t>
            </a:r>
            <a:endParaRPr>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gaec1ca7c70_0_1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Dendrogram</a:t>
            </a:r>
            <a:endParaRPr/>
          </a:p>
        </p:txBody>
      </p:sp>
      <p:sp>
        <p:nvSpPr>
          <p:cNvPr id="277" name="Google Shape;277;gaec1ca7c70_0_15"/>
          <p:cNvSpPr txBox="1">
            <a:spLocks noGrp="1"/>
          </p:cNvSpPr>
          <p:nvPr>
            <p:ph type="body" idx="1"/>
          </p:nvPr>
        </p:nvSpPr>
        <p:spPr>
          <a:xfrm>
            <a:off x="580625" y="1786299"/>
            <a:ext cx="10515600" cy="47496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t>Original data:                                   Dendrogram:</a:t>
            </a:r>
            <a:endParaRPr/>
          </a:p>
        </p:txBody>
      </p:sp>
      <p:pic>
        <p:nvPicPr>
          <p:cNvPr id="278" name="Google Shape;278;gaec1ca7c70_0_15"/>
          <p:cNvPicPr preferRelativeResize="0"/>
          <p:nvPr/>
        </p:nvPicPr>
        <p:blipFill>
          <a:blip r:embed="rId3">
            <a:alphaModFix/>
          </a:blip>
          <a:stretch>
            <a:fillRect/>
          </a:stretch>
        </p:blipFill>
        <p:spPr>
          <a:xfrm>
            <a:off x="708300" y="2375500"/>
            <a:ext cx="2569313" cy="4160400"/>
          </a:xfrm>
          <a:prstGeom prst="rect">
            <a:avLst/>
          </a:prstGeom>
          <a:noFill/>
          <a:ln>
            <a:noFill/>
          </a:ln>
        </p:spPr>
      </p:pic>
      <p:pic>
        <p:nvPicPr>
          <p:cNvPr id="279" name="Google Shape;279;gaec1ca7c70_0_15"/>
          <p:cNvPicPr preferRelativeResize="0"/>
          <p:nvPr/>
        </p:nvPicPr>
        <p:blipFill>
          <a:blip r:embed="rId4">
            <a:alphaModFix/>
          </a:blip>
          <a:stretch>
            <a:fillRect/>
          </a:stretch>
        </p:blipFill>
        <p:spPr>
          <a:xfrm>
            <a:off x="4567500" y="2539975"/>
            <a:ext cx="6528725" cy="389356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gaec1ca7c70_0_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Visualization</a:t>
            </a:r>
            <a:endParaRPr/>
          </a:p>
        </p:txBody>
      </p:sp>
      <p:sp>
        <p:nvSpPr>
          <p:cNvPr id="285" name="Google Shape;285;gaec1ca7c70_0_6"/>
          <p:cNvSpPr txBox="1">
            <a:spLocks noGrp="1"/>
          </p:cNvSpPr>
          <p:nvPr>
            <p:ph type="body" idx="1"/>
          </p:nvPr>
        </p:nvSpPr>
        <p:spPr>
          <a:xfrm>
            <a:off x="838200" y="1749375"/>
            <a:ext cx="10515600" cy="51084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r>
              <a:rPr lang="en-US">
                <a:latin typeface="Times New Roman"/>
                <a:ea typeface="Times New Roman"/>
                <a:cs typeface="Times New Roman"/>
                <a:sym typeface="Times New Roman"/>
              </a:rPr>
              <a:t>k = 4</a:t>
            </a:r>
            <a:endParaRPr>
              <a:latin typeface="Times New Roman"/>
              <a:ea typeface="Times New Roman"/>
              <a:cs typeface="Times New Roman"/>
              <a:sym typeface="Times New Roman"/>
            </a:endParaRPr>
          </a:p>
          <a:p>
            <a:pPr marL="0" lvl="0" indent="0" algn="l" rtl="0">
              <a:spcBef>
                <a:spcPts val="1000"/>
              </a:spcBef>
              <a:spcAft>
                <a:spcPts val="0"/>
              </a:spcAft>
              <a:buNone/>
            </a:pPr>
            <a:r>
              <a:rPr lang="en-US">
                <a:latin typeface="Times New Roman"/>
                <a:ea typeface="Times New Roman"/>
                <a:cs typeface="Times New Roman"/>
                <a:sym typeface="Times New Roman"/>
              </a:rPr>
              <a:t>In python:</a:t>
            </a:r>
            <a:endParaRPr>
              <a:latin typeface="Times New Roman"/>
              <a:ea typeface="Times New Roman"/>
              <a:cs typeface="Times New Roman"/>
              <a:sym typeface="Times New Roman"/>
            </a:endParaRPr>
          </a:p>
          <a:p>
            <a:pPr marL="0" lvl="0" indent="0" algn="l" rtl="0">
              <a:spcBef>
                <a:spcPts val="1000"/>
              </a:spcBef>
              <a:spcAft>
                <a:spcPts val="0"/>
              </a:spcAft>
              <a:buNone/>
            </a:pPr>
            <a:r>
              <a:rPr lang="en-US">
                <a:latin typeface="Times New Roman"/>
                <a:ea typeface="Times New Roman"/>
                <a:cs typeface="Times New Roman"/>
                <a:sym typeface="Times New Roman"/>
              </a:rPr>
              <a:t>k_2d = 4</a:t>
            </a:r>
            <a:endParaRPr>
              <a:latin typeface="Times New Roman"/>
              <a:ea typeface="Times New Roman"/>
              <a:cs typeface="Times New Roman"/>
              <a:sym typeface="Times New Roman"/>
            </a:endParaRPr>
          </a:p>
          <a:p>
            <a:pPr marL="0" lvl="0" indent="0" algn="l" rtl="0">
              <a:spcBef>
                <a:spcPts val="1000"/>
              </a:spcBef>
              <a:spcAft>
                <a:spcPts val="0"/>
              </a:spcAft>
              <a:buClr>
                <a:schemeClr val="dk1"/>
              </a:buClr>
              <a:buSzPts val="1100"/>
              <a:buFont typeface="Arial"/>
              <a:buNone/>
            </a:pPr>
            <a:r>
              <a:rPr lang="en-US">
                <a:latin typeface="Times New Roman"/>
                <a:ea typeface="Times New Roman"/>
                <a:cs typeface="Times New Roman"/>
                <a:sym typeface="Times New Roman"/>
              </a:rPr>
              <a:t>f_2d = sch.fcluster(linkage_2d, k_2d, 'maxclust')</a:t>
            </a:r>
            <a:endParaRPr>
              <a:latin typeface="Times New Roman"/>
              <a:ea typeface="Times New Roman"/>
              <a:cs typeface="Times New Roman"/>
              <a:sym typeface="Times New Roman"/>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r>
              <a:rPr lang="en-US"/>
              <a:t>                                                              </a:t>
            </a:r>
            <a:endParaRPr/>
          </a:p>
        </p:txBody>
      </p:sp>
      <p:pic>
        <p:nvPicPr>
          <p:cNvPr id="286" name="Google Shape;286;gaec1ca7c70_0_6"/>
          <p:cNvPicPr preferRelativeResize="0"/>
          <p:nvPr/>
        </p:nvPicPr>
        <p:blipFill>
          <a:blip r:embed="rId3">
            <a:alphaModFix/>
          </a:blip>
          <a:stretch>
            <a:fillRect/>
          </a:stretch>
        </p:blipFill>
        <p:spPr>
          <a:xfrm>
            <a:off x="978400" y="1952225"/>
            <a:ext cx="3752850" cy="2438400"/>
          </a:xfrm>
          <a:prstGeom prst="rect">
            <a:avLst/>
          </a:prstGeom>
          <a:noFill/>
          <a:ln>
            <a:noFill/>
          </a:ln>
        </p:spPr>
      </p:pic>
      <p:pic>
        <p:nvPicPr>
          <p:cNvPr id="287" name="Google Shape;287;gaec1ca7c70_0_6"/>
          <p:cNvPicPr preferRelativeResize="0"/>
          <p:nvPr/>
        </p:nvPicPr>
        <p:blipFill>
          <a:blip r:embed="rId4">
            <a:alphaModFix/>
          </a:blip>
          <a:stretch>
            <a:fillRect/>
          </a:stretch>
        </p:blipFill>
        <p:spPr>
          <a:xfrm>
            <a:off x="6727388" y="1928400"/>
            <a:ext cx="3781425" cy="2486025"/>
          </a:xfrm>
          <a:prstGeom prst="rect">
            <a:avLst/>
          </a:prstGeom>
          <a:noFill/>
          <a:ln>
            <a:noFill/>
          </a:ln>
        </p:spPr>
      </p:pic>
      <p:cxnSp>
        <p:nvCxnSpPr>
          <p:cNvPr id="288" name="Google Shape;288;gaec1ca7c70_0_6"/>
          <p:cNvCxnSpPr/>
          <p:nvPr/>
        </p:nvCxnSpPr>
        <p:spPr>
          <a:xfrm>
            <a:off x="5407275" y="3241175"/>
            <a:ext cx="6441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gaec1ca7c70_0_2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3D</a:t>
            </a:r>
            <a:endParaRPr/>
          </a:p>
        </p:txBody>
      </p:sp>
      <p:sp>
        <p:nvSpPr>
          <p:cNvPr id="294" name="Google Shape;294;gaec1ca7c70_0_22"/>
          <p:cNvSpPr txBox="1">
            <a:spLocks noGrp="1"/>
          </p:cNvSpPr>
          <p:nvPr>
            <p:ph type="body" idx="1"/>
          </p:nvPr>
        </p:nvSpPr>
        <p:spPr>
          <a:xfrm>
            <a:off x="838200" y="2011674"/>
            <a:ext cx="10515600" cy="45888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r>
              <a:rPr lang="en-US"/>
              <a:t>    </a:t>
            </a:r>
            <a:endParaRPr/>
          </a:p>
          <a:p>
            <a:pPr marL="0" lvl="0" indent="0" algn="l" rtl="0">
              <a:spcBef>
                <a:spcPts val="1000"/>
              </a:spcBef>
              <a:spcAft>
                <a:spcPts val="0"/>
              </a:spcAft>
              <a:buClr>
                <a:schemeClr val="dk1"/>
              </a:buClr>
              <a:buSzPts val="1100"/>
              <a:buFont typeface="Arial"/>
              <a:buNone/>
            </a:pPr>
            <a:r>
              <a:rPr lang="en-US">
                <a:latin typeface="Times New Roman"/>
                <a:ea typeface="Times New Roman"/>
                <a:cs typeface="Times New Roman"/>
                <a:sym typeface="Times New Roman"/>
              </a:rPr>
              <a:t>k = 4</a:t>
            </a:r>
            <a:endParaRPr>
              <a:latin typeface="Times New Roman"/>
              <a:ea typeface="Times New Roman"/>
              <a:cs typeface="Times New Roman"/>
              <a:sym typeface="Times New Roman"/>
            </a:endParaRPr>
          </a:p>
          <a:p>
            <a:pPr marL="0" lvl="0" indent="0" algn="l" rtl="0">
              <a:spcBef>
                <a:spcPts val="1000"/>
              </a:spcBef>
              <a:spcAft>
                <a:spcPts val="0"/>
              </a:spcAft>
              <a:buClr>
                <a:schemeClr val="dk1"/>
              </a:buClr>
              <a:buSzPts val="1100"/>
              <a:buFont typeface="Arial"/>
              <a:buNone/>
            </a:pPr>
            <a:r>
              <a:rPr lang="en-US">
                <a:latin typeface="Times New Roman"/>
                <a:ea typeface="Times New Roman"/>
                <a:cs typeface="Times New Roman"/>
                <a:sym typeface="Times New Roman"/>
              </a:rPr>
              <a:t>In python:</a:t>
            </a:r>
            <a:endParaRPr>
              <a:latin typeface="Times New Roman"/>
              <a:ea typeface="Times New Roman"/>
              <a:cs typeface="Times New Roman"/>
              <a:sym typeface="Times New Roman"/>
            </a:endParaRPr>
          </a:p>
          <a:p>
            <a:pPr marL="0" lvl="0" indent="0" algn="l" rtl="0">
              <a:spcBef>
                <a:spcPts val="1000"/>
              </a:spcBef>
              <a:spcAft>
                <a:spcPts val="0"/>
              </a:spcAft>
              <a:buClr>
                <a:schemeClr val="dk1"/>
              </a:buClr>
              <a:buSzPts val="1100"/>
              <a:buFont typeface="Arial"/>
              <a:buNone/>
            </a:pPr>
            <a:r>
              <a:rPr lang="en-US">
                <a:latin typeface="Times New Roman"/>
                <a:ea typeface="Times New Roman"/>
                <a:cs typeface="Times New Roman"/>
                <a:sym typeface="Times New Roman"/>
              </a:rPr>
              <a:t>k_3d = 4</a:t>
            </a:r>
            <a:endParaRPr>
              <a:latin typeface="Times New Roman"/>
              <a:ea typeface="Times New Roman"/>
              <a:cs typeface="Times New Roman"/>
              <a:sym typeface="Times New Roman"/>
            </a:endParaRPr>
          </a:p>
          <a:p>
            <a:pPr marL="0" lvl="0" indent="0" algn="l" rtl="0">
              <a:spcBef>
                <a:spcPts val="1000"/>
              </a:spcBef>
              <a:spcAft>
                <a:spcPts val="0"/>
              </a:spcAft>
              <a:buClr>
                <a:schemeClr val="dk1"/>
              </a:buClr>
              <a:buSzPts val="1100"/>
              <a:buFont typeface="Arial"/>
              <a:buNone/>
            </a:pPr>
            <a:r>
              <a:rPr lang="en-US">
                <a:latin typeface="Times New Roman"/>
                <a:ea typeface="Times New Roman"/>
                <a:cs typeface="Times New Roman"/>
                <a:sym typeface="Times New Roman"/>
              </a:rPr>
              <a:t>f_3d = sch.fcluster(linkage_3d, k_3d, 'maxclust')</a:t>
            </a:r>
            <a:endParaRPr>
              <a:latin typeface="Times New Roman"/>
              <a:ea typeface="Times New Roman"/>
              <a:cs typeface="Times New Roman"/>
              <a:sym typeface="Times New Roman"/>
            </a:endParaRPr>
          </a:p>
          <a:p>
            <a:pPr marL="0" lvl="0" indent="0" algn="l" rtl="0">
              <a:spcBef>
                <a:spcPts val="1000"/>
              </a:spcBef>
              <a:spcAft>
                <a:spcPts val="0"/>
              </a:spcAft>
              <a:buNone/>
            </a:pPr>
            <a:endParaRPr/>
          </a:p>
          <a:p>
            <a:pPr marL="0" lvl="0" indent="0" algn="l" rtl="0">
              <a:spcBef>
                <a:spcPts val="1000"/>
              </a:spcBef>
              <a:spcAft>
                <a:spcPts val="0"/>
              </a:spcAft>
              <a:buNone/>
            </a:pPr>
            <a:r>
              <a:rPr lang="en-US"/>
              <a:t>                                    </a:t>
            </a:r>
            <a:endParaRPr/>
          </a:p>
        </p:txBody>
      </p:sp>
      <p:pic>
        <p:nvPicPr>
          <p:cNvPr id="295" name="Google Shape;295;gaec1ca7c70_0_22"/>
          <p:cNvPicPr preferRelativeResize="0"/>
          <p:nvPr/>
        </p:nvPicPr>
        <p:blipFill>
          <a:blip r:embed="rId3">
            <a:alphaModFix/>
          </a:blip>
          <a:stretch>
            <a:fillRect/>
          </a:stretch>
        </p:blipFill>
        <p:spPr>
          <a:xfrm>
            <a:off x="1040025" y="1560962"/>
            <a:ext cx="4036650" cy="2796400"/>
          </a:xfrm>
          <a:prstGeom prst="rect">
            <a:avLst/>
          </a:prstGeom>
          <a:noFill/>
          <a:ln>
            <a:noFill/>
          </a:ln>
        </p:spPr>
      </p:pic>
      <p:pic>
        <p:nvPicPr>
          <p:cNvPr id="296" name="Google Shape;296;gaec1ca7c70_0_22"/>
          <p:cNvPicPr preferRelativeResize="0"/>
          <p:nvPr/>
        </p:nvPicPr>
        <p:blipFill>
          <a:blip r:embed="rId4">
            <a:alphaModFix/>
          </a:blip>
          <a:stretch>
            <a:fillRect/>
          </a:stretch>
        </p:blipFill>
        <p:spPr>
          <a:xfrm>
            <a:off x="6655575" y="1623502"/>
            <a:ext cx="4389450" cy="3052975"/>
          </a:xfrm>
          <a:prstGeom prst="rect">
            <a:avLst/>
          </a:prstGeom>
          <a:noFill/>
          <a:ln>
            <a:noFill/>
          </a:ln>
        </p:spPr>
      </p:pic>
      <p:cxnSp>
        <p:nvCxnSpPr>
          <p:cNvPr id="297" name="Google Shape;297;gaec1ca7c70_0_22"/>
          <p:cNvCxnSpPr/>
          <p:nvPr/>
        </p:nvCxnSpPr>
        <p:spPr>
          <a:xfrm rot="10800000" flipH="1">
            <a:off x="5426025" y="3262575"/>
            <a:ext cx="880200" cy="108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gaec1ca7c70_0_3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Categorical data</a:t>
            </a:r>
            <a:endParaRPr/>
          </a:p>
        </p:txBody>
      </p:sp>
      <p:sp>
        <p:nvSpPr>
          <p:cNvPr id="303" name="Google Shape;303;gaec1ca7c70_0_31"/>
          <p:cNvSpPr txBox="1">
            <a:spLocks noGrp="1"/>
          </p:cNvSpPr>
          <p:nvPr>
            <p:ph type="body" idx="1"/>
          </p:nvPr>
        </p:nvSpPr>
        <p:spPr>
          <a:xfrm>
            <a:off x="838200" y="1690825"/>
            <a:ext cx="10515600" cy="44811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latin typeface="Times New Roman"/>
                <a:ea typeface="Times New Roman"/>
                <a:cs typeface="Times New Roman"/>
                <a:sym typeface="Times New Roman"/>
              </a:rPr>
              <a:t>Convert the categorical data into dummy variable.</a:t>
            </a:r>
            <a:endParaRPr>
              <a:latin typeface="Times New Roman"/>
              <a:ea typeface="Times New Roman"/>
              <a:cs typeface="Times New Roman"/>
              <a:sym typeface="Times New Roman"/>
            </a:endParaRPr>
          </a:p>
          <a:p>
            <a:pPr marL="0" lvl="0" indent="0" algn="l" rtl="0">
              <a:spcBef>
                <a:spcPts val="1000"/>
              </a:spcBef>
              <a:spcAft>
                <a:spcPts val="0"/>
              </a:spcAft>
              <a:buNone/>
            </a:pPr>
            <a:endParaRPr/>
          </a:p>
        </p:txBody>
      </p:sp>
      <p:pic>
        <p:nvPicPr>
          <p:cNvPr id="304" name="Google Shape;304;gaec1ca7c70_0_31"/>
          <p:cNvPicPr preferRelativeResize="0"/>
          <p:nvPr/>
        </p:nvPicPr>
        <p:blipFill>
          <a:blip r:embed="rId3">
            <a:alphaModFix/>
          </a:blip>
          <a:stretch>
            <a:fillRect/>
          </a:stretch>
        </p:blipFill>
        <p:spPr>
          <a:xfrm>
            <a:off x="440125" y="2562775"/>
            <a:ext cx="11493350" cy="2759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gaec1ca7c70_0_3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Dendrogram</a:t>
            </a:r>
            <a:endParaRPr/>
          </a:p>
        </p:txBody>
      </p:sp>
      <p:pic>
        <p:nvPicPr>
          <p:cNvPr id="310" name="Google Shape;310;gaec1ca7c70_0_37"/>
          <p:cNvPicPr preferRelativeResize="0"/>
          <p:nvPr/>
        </p:nvPicPr>
        <p:blipFill>
          <a:blip r:embed="rId3">
            <a:alphaModFix/>
          </a:blip>
          <a:stretch>
            <a:fillRect/>
          </a:stretch>
        </p:blipFill>
        <p:spPr>
          <a:xfrm>
            <a:off x="979775" y="1690825"/>
            <a:ext cx="8124876" cy="49310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4"/>
        <p:cNvGrpSpPr/>
        <p:nvPr/>
      </p:nvGrpSpPr>
      <p:grpSpPr>
        <a:xfrm>
          <a:off x="0" y="0"/>
          <a:ext cx="0" cy="0"/>
          <a:chOff x="0" y="0"/>
          <a:chExt cx="0" cy="0"/>
        </a:xfrm>
      </p:grpSpPr>
      <p:sp>
        <p:nvSpPr>
          <p:cNvPr id="315" name="Google Shape;315;p5"/>
          <p:cNvSpPr/>
          <p:nvPr/>
        </p:nvSpPr>
        <p:spPr>
          <a:xfrm flipH="1">
            <a:off x="2599854" y="527562"/>
            <a:ext cx="6992292" cy="5102484"/>
          </a:xfrm>
          <a:custGeom>
            <a:avLst/>
            <a:gdLst/>
            <a:ahLst/>
            <a:cxnLst/>
            <a:rect l="l" t="t" r="r" b="b"/>
            <a:pathLst>
              <a:path w="6886274" h="5025119" extrusionOk="0">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16" name="Google Shape;316;p5"/>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17" name="Google Shape;317;p5"/>
          <p:cNvSpPr txBox="1">
            <a:spLocks noGrp="1"/>
          </p:cNvSpPr>
          <p:nvPr>
            <p:ph type="title"/>
          </p:nvPr>
        </p:nvSpPr>
        <p:spPr>
          <a:xfrm>
            <a:off x="1524000" y="1834964"/>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Abril Fatface"/>
              <a:buNone/>
            </a:pPr>
            <a:r>
              <a:rPr lang="en-US" sz="6000"/>
              <a:t>K-means Clustering</a:t>
            </a:r>
            <a:endParaRPr/>
          </a:p>
        </p:txBody>
      </p:sp>
      <p:sp>
        <p:nvSpPr>
          <p:cNvPr id="318" name="Google Shape;318;p5"/>
          <p:cNvSpPr/>
          <p:nvPr/>
        </p:nvSpPr>
        <p:spPr>
          <a:xfrm>
            <a:off x="685896" y="1"/>
            <a:ext cx="11282409" cy="2930115"/>
          </a:xfrm>
          <a:custGeom>
            <a:avLst/>
            <a:gdLst/>
            <a:ahLst/>
            <a:cxnLst/>
            <a:rect l="l" t="t" r="r" b="b"/>
            <a:pathLst>
              <a:path w="11282409" h="2930115" extrusionOk="0">
                <a:moveTo>
                  <a:pt x="1277174" y="0"/>
                </a:moveTo>
                <a:lnTo>
                  <a:pt x="11077320" y="0"/>
                </a:lnTo>
                <a:lnTo>
                  <a:pt x="10933044" y="93916"/>
                </a:lnTo>
                <a:cubicBezTo>
                  <a:pt x="10973237" y="147389"/>
                  <a:pt x="11059805" y="83222"/>
                  <a:pt x="11087630" y="165214"/>
                </a:cubicBezTo>
                <a:cubicBezTo>
                  <a:pt x="10865028" y="304245"/>
                  <a:pt x="10660974" y="478924"/>
                  <a:pt x="10401271" y="582307"/>
                </a:cubicBezTo>
                <a:cubicBezTo>
                  <a:pt x="10614599" y="507443"/>
                  <a:pt x="10827927" y="543093"/>
                  <a:pt x="11038163" y="511009"/>
                </a:cubicBezTo>
                <a:cubicBezTo>
                  <a:pt x="11065988" y="553787"/>
                  <a:pt x="11019613" y="553787"/>
                  <a:pt x="11004154" y="568047"/>
                </a:cubicBezTo>
                <a:cubicBezTo>
                  <a:pt x="10988696" y="582307"/>
                  <a:pt x="10967053" y="593001"/>
                  <a:pt x="10970146" y="625085"/>
                </a:cubicBezTo>
                <a:cubicBezTo>
                  <a:pt x="11065988" y="639345"/>
                  <a:pt x="11171107" y="589437"/>
                  <a:pt x="11270042" y="589437"/>
                </a:cubicBezTo>
                <a:lnTo>
                  <a:pt x="11270042" y="650039"/>
                </a:lnTo>
                <a:cubicBezTo>
                  <a:pt x="11236032" y="671428"/>
                  <a:pt x="11192750" y="678558"/>
                  <a:pt x="11177291" y="721337"/>
                </a:cubicBezTo>
                <a:cubicBezTo>
                  <a:pt x="11208207" y="714208"/>
                  <a:pt x="11239125" y="710643"/>
                  <a:pt x="11270042" y="703512"/>
                </a:cubicBezTo>
                <a:lnTo>
                  <a:pt x="11282409" y="703512"/>
                </a:lnTo>
                <a:lnTo>
                  <a:pt x="11282409" y="981574"/>
                </a:lnTo>
                <a:cubicBezTo>
                  <a:pt x="9254245" y="2952959"/>
                  <a:pt x="4397165" y="2906615"/>
                  <a:pt x="4053985" y="2928005"/>
                </a:cubicBezTo>
                <a:cubicBezTo>
                  <a:pt x="3945776" y="2935134"/>
                  <a:pt x="3491294" y="2924439"/>
                  <a:pt x="3386175" y="2892355"/>
                </a:cubicBezTo>
                <a:cubicBezTo>
                  <a:pt x="3243956" y="2853141"/>
                  <a:pt x="3228499" y="2774714"/>
                  <a:pt x="3228499" y="2774714"/>
                </a:cubicBezTo>
                <a:cubicBezTo>
                  <a:pt x="3228499" y="2774714"/>
                  <a:pt x="3299608" y="2742630"/>
                  <a:pt x="3389267" y="2717676"/>
                </a:cubicBezTo>
                <a:cubicBezTo>
                  <a:pt x="3562404" y="2667768"/>
                  <a:pt x="3704623" y="2575080"/>
                  <a:pt x="3883942" y="2535866"/>
                </a:cubicBezTo>
                <a:cubicBezTo>
                  <a:pt x="3723173" y="2546561"/>
                  <a:pt x="3562404" y="2553691"/>
                  <a:pt x="3401634" y="2564386"/>
                </a:cubicBezTo>
                <a:cubicBezTo>
                  <a:pt x="3624237" y="2468133"/>
                  <a:pt x="3859208" y="2453874"/>
                  <a:pt x="4087994" y="2414660"/>
                </a:cubicBezTo>
                <a:cubicBezTo>
                  <a:pt x="4162197" y="2403966"/>
                  <a:pt x="4285864" y="2436049"/>
                  <a:pt x="4285864" y="2336233"/>
                </a:cubicBezTo>
                <a:cubicBezTo>
                  <a:pt x="4282774" y="2272064"/>
                  <a:pt x="4162197" y="2300584"/>
                  <a:pt x="4091088" y="2304149"/>
                </a:cubicBezTo>
                <a:cubicBezTo>
                  <a:pt x="3775732" y="2314843"/>
                  <a:pt x="3463469" y="2361187"/>
                  <a:pt x="3148114" y="2400401"/>
                </a:cubicBezTo>
                <a:cubicBezTo>
                  <a:pt x="3117196" y="2403966"/>
                  <a:pt x="3080097" y="2421790"/>
                  <a:pt x="3058455" y="2411095"/>
                </a:cubicBezTo>
                <a:cubicBezTo>
                  <a:pt x="2879135" y="2339797"/>
                  <a:pt x="2675082" y="2357622"/>
                  <a:pt x="2443203" y="2336233"/>
                </a:cubicBezTo>
                <a:cubicBezTo>
                  <a:pt x="2569963" y="2254241"/>
                  <a:pt x="2678173" y="2311278"/>
                  <a:pt x="2786383" y="2257805"/>
                </a:cubicBezTo>
                <a:cubicBezTo>
                  <a:pt x="2653440" y="2200766"/>
                  <a:pt x="2517405" y="2225722"/>
                  <a:pt x="2390644" y="2211461"/>
                </a:cubicBezTo>
                <a:cubicBezTo>
                  <a:pt x="2297893" y="2200766"/>
                  <a:pt x="1963988" y="2186507"/>
                  <a:pt x="1911429" y="2168683"/>
                </a:cubicBezTo>
                <a:cubicBezTo>
                  <a:pt x="1750660" y="2115209"/>
                  <a:pt x="1558974" y="2122339"/>
                  <a:pt x="1416755" y="2026087"/>
                </a:cubicBezTo>
                <a:cubicBezTo>
                  <a:pt x="1314728" y="1958354"/>
                  <a:pt x="1178693" y="2015393"/>
                  <a:pt x="1070483" y="1979743"/>
                </a:cubicBezTo>
                <a:cubicBezTo>
                  <a:pt x="1024107" y="1929835"/>
                  <a:pt x="1089033" y="1894186"/>
                  <a:pt x="1104491" y="1854972"/>
                </a:cubicBezTo>
                <a:cubicBezTo>
                  <a:pt x="1126133" y="1805064"/>
                  <a:pt x="1067391" y="1794370"/>
                  <a:pt x="1039566" y="1748026"/>
                </a:cubicBezTo>
                <a:cubicBezTo>
                  <a:pt x="1231252" y="1751591"/>
                  <a:pt x="1413663" y="1737331"/>
                  <a:pt x="1623900" y="1694553"/>
                </a:cubicBezTo>
                <a:cubicBezTo>
                  <a:pt x="1537332" y="1630384"/>
                  <a:pt x="1463130" y="1690987"/>
                  <a:pt x="1401296" y="1676728"/>
                </a:cubicBezTo>
                <a:cubicBezTo>
                  <a:pt x="1358012" y="1666033"/>
                  <a:pt x="1302362" y="1676728"/>
                  <a:pt x="1302362" y="1623255"/>
                </a:cubicBezTo>
                <a:cubicBezTo>
                  <a:pt x="1302362" y="1580476"/>
                  <a:pt x="1351829" y="1573345"/>
                  <a:pt x="1385838" y="1566216"/>
                </a:cubicBezTo>
                <a:cubicBezTo>
                  <a:pt x="1518781" y="1541262"/>
                  <a:pt x="1648633" y="1509178"/>
                  <a:pt x="1756843" y="1377277"/>
                </a:cubicBezTo>
                <a:cubicBezTo>
                  <a:pt x="1407480" y="1334499"/>
                  <a:pt x="1048840" y="1502049"/>
                  <a:pt x="721120" y="1387972"/>
                </a:cubicBezTo>
                <a:cubicBezTo>
                  <a:pt x="748945" y="1313109"/>
                  <a:pt x="813871" y="1327368"/>
                  <a:pt x="857154" y="1323803"/>
                </a:cubicBezTo>
                <a:cubicBezTo>
                  <a:pt x="1147775" y="1291720"/>
                  <a:pt x="2127849" y="903147"/>
                  <a:pt x="2285525" y="924536"/>
                </a:cubicBezTo>
                <a:cubicBezTo>
                  <a:pt x="2381369" y="935231"/>
                  <a:pt x="2480304" y="928101"/>
                  <a:pt x="2569963" y="874628"/>
                </a:cubicBezTo>
                <a:cubicBezTo>
                  <a:pt x="2678173" y="810460"/>
                  <a:pt x="1988721" y="945926"/>
                  <a:pt x="1803218" y="856803"/>
                </a:cubicBezTo>
                <a:cubicBezTo>
                  <a:pt x="1713559" y="814024"/>
                  <a:pt x="956090" y="689253"/>
                  <a:pt x="625276" y="682124"/>
                </a:cubicBezTo>
                <a:cubicBezTo>
                  <a:pt x="656194" y="614390"/>
                  <a:pt x="770587" y="617955"/>
                  <a:pt x="736578" y="521703"/>
                </a:cubicBezTo>
                <a:cubicBezTo>
                  <a:pt x="557259" y="514574"/>
                  <a:pt x="365573" y="575176"/>
                  <a:pt x="155336" y="550222"/>
                </a:cubicBezTo>
                <a:cubicBezTo>
                  <a:pt x="229537" y="464666"/>
                  <a:pt x="337746" y="471795"/>
                  <a:pt x="421223" y="425451"/>
                </a:cubicBezTo>
                <a:cubicBezTo>
                  <a:pt x="356297" y="361283"/>
                  <a:pt x="275913" y="400497"/>
                  <a:pt x="201712" y="404062"/>
                </a:cubicBezTo>
                <a:cubicBezTo>
                  <a:pt x="136786" y="407627"/>
                  <a:pt x="-27075" y="318505"/>
                  <a:pt x="3843" y="314939"/>
                </a:cubicBezTo>
                <a:cubicBezTo>
                  <a:pt x="282096" y="293551"/>
                  <a:pt x="551076" y="197299"/>
                  <a:pt x="829329" y="175909"/>
                </a:cubicBezTo>
                <a:cubicBezTo>
                  <a:pt x="922080" y="168779"/>
                  <a:pt x="1027200" y="175909"/>
                  <a:pt x="1045749" y="47572"/>
                </a:cubicBezTo>
                <a:cubicBezTo>
                  <a:pt x="1048840" y="11924"/>
                  <a:pt x="1039566" y="4795"/>
                  <a:pt x="1172509" y="11924"/>
                </a:cubicBezTo>
                <a:cubicBezTo>
                  <a:pt x="1198789" y="13707"/>
                  <a:pt x="1228933" y="14598"/>
                  <a:pt x="1257531" y="7914"/>
                </a:cubicBezTo>
                <a:close/>
              </a:path>
            </a:pathLst>
          </a:custGeom>
          <a:solidFill>
            <a:srgbClr val="E29038">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Abril Fatface"/>
              <a:buNone/>
            </a:pPr>
            <a:r>
              <a:rPr lang="en-US"/>
              <a:t>K-means Algorithms</a:t>
            </a:r>
            <a:endParaRPr/>
          </a:p>
        </p:txBody>
      </p:sp>
      <p:sp>
        <p:nvSpPr>
          <p:cNvPr id="324" name="Google Shape;324;p7"/>
          <p:cNvSpPr txBox="1">
            <a:spLocks noGrp="1"/>
          </p:cNvSpPr>
          <p:nvPr>
            <p:ph type="body" idx="1"/>
          </p:nvPr>
        </p:nvSpPr>
        <p:spPr>
          <a:xfrm>
            <a:off x="838200" y="2011680"/>
            <a:ext cx="10515600" cy="4160520"/>
          </a:xfrm>
          <a:prstGeom prst="rect">
            <a:avLst/>
          </a:prstGeom>
          <a:noFill/>
          <a:ln>
            <a:noFill/>
          </a:ln>
        </p:spPr>
        <p:txBody>
          <a:bodyPr spcFirstLastPara="1" wrap="square" lIns="91425" tIns="45700" rIns="91425" bIns="45700" anchor="t" anchorCtr="0">
            <a:normAutofit/>
          </a:bodyPr>
          <a:lstStyle/>
          <a:p>
            <a:pPr marL="457200" lvl="0" indent="-381000" algn="l" rtl="0">
              <a:lnSpc>
                <a:spcPct val="115000"/>
              </a:lnSpc>
              <a:spcBef>
                <a:spcPts val="0"/>
              </a:spcBef>
              <a:spcAft>
                <a:spcPts val="0"/>
              </a:spcAft>
              <a:buSzPts val="2400"/>
              <a:buFont typeface="Times New Roman"/>
              <a:buAutoNum type="arabicPeriod"/>
            </a:pPr>
            <a:r>
              <a:rPr lang="en-US">
                <a:latin typeface="Times New Roman"/>
                <a:ea typeface="Times New Roman"/>
                <a:cs typeface="Times New Roman"/>
                <a:sym typeface="Times New Roman"/>
              </a:rPr>
              <a:t>Picking k </a:t>
            </a:r>
            <a:r>
              <a:rPr lang="en-US" b="1">
                <a:latin typeface="Times New Roman"/>
                <a:ea typeface="Times New Roman"/>
                <a:cs typeface="Times New Roman"/>
                <a:sym typeface="Times New Roman"/>
              </a:rPr>
              <a:t>initial centroids </a:t>
            </a:r>
            <a:r>
              <a:rPr lang="en-US">
                <a:latin typeface="Times New Roman"/>
                <a:ea typeface="Times New Roman"/>
                <a:cs typeface="Times New Roman"/>
                <a:sym typeface="Times New Roman"/>
              </a:rPr>
              <a:t>of cluster</a:t>
            </a:r>
            <a:endParaRPr>
              <a:latin typeface="Times New Roman"/>
              <a:ea typeface="Times New Roman"/>
              <a:cs typeface="Times New Roman"/>
              <a:sym typeface="Times New Roman"/>
            </a:endParaRPr>
          </a:p>
          <a:p>
            <a:pPr marL="457200" lvl="0" indent="-381000" algn="l" rtl="0">
              <a:lnSpc>
                <a:spcPct val="115000"/>
              </a:lnSpc>
              <a:spcBef>
                <a:spcPts val="0"/>
              </a:spcBef>
              <a:spcAft>
                <a:spcPts val="0"/>
              </a:spcAft>
              <a:buSzPts val="2400"/>
              <a:buFont typeface="Times New Roman"/>
              <a:buAutoNum type="arabicPeriod"/>
            </a:pPr>
            <a:r>
              <a:rPr lang="en-US">
                <a:latin typeface="Times New Roman"/>
                <a:ea typeface="Times New Roman"/>
                <a:cs typeface="Times New Roman"/>
                <a:sym typeface="Times New Roman"/>
              </a:rPr>
              <a:t>For each point place it in the cluster whose current centroid is the nearest</a:t>
            </a:r>
            <a:endParaRPr>
              <a:latin typeface="Times New Roman"/>
              <a:ea typeface="Times New Roman"/>
              <a:cs typeface="Times New Roman"/>
              <a:sym typeface="Times New Roman"/>
            </a:endParaRPr>
          </a:p>
          <a:p>
            <a:pPr marL="457200" lvl="0" indent="-381000" algn="l" rtl="0">
              <a:lnSpc>
                <a:spcPct val="115000"/>
              </a:lnSpc>
              <a:spcBef>
                <a:spcPts val="0"/>
              </a:spcBef>
              <a:spcAft>
                <a:spcPts val="0"/>
              </a:spcAft>
              <a:buSzPts val="2400"/>
              <a:buFont typeface="Times New Roman"/>
              <a:buAutoNum type="arabicPeriod"/>
            </a:pPr>
            <a:r>
              <a:rPr lang="en-US">
                <a:latin typeface="Times New Roman"/>
                <a:ea typeface="Times New Roman"/>
                <a:cs typeface="Times New Roman"/>
                <a:sym typeface="Times New Roman"/>
              </a:rPr>
              <a:t>After all points are assigned, update the locations of centroid for each cluster</a:t>
            </a:r>
            <a:endParaRPr>
              <a:latin typeface="Times New Roman"/>
              <a:ea typeface="Times New Roman"/>
              <a:cs typeface="Times New Roman"/>
              <a:sym typeface="Times New Roman"/>
            </a:endParaRPr>
          </a:p>
          <a:p>
            <a:pPr marL="457200" lvl="0" indent="-381000" algn="l" rtl="0">
              <a:lnSpc>
                <a:spcPct val="115000"/>
              </a:lnSpc>
              <a:spcBef>
                <a:spcPts val="0"/>
              </a:spcBef>
              <a:spcAft>
                <a:spcPts val="0"/>
              </a:spcAft>
              <a:buSzPts val="2400"/>
              <a:buFont typeface="Times New Roman"/>
              <a:buAutoNum type="arabicPeriod"/>
            </a:pPr>
            <a:r>
              <a:rPr lang="en-US">
                <a:latin typeface="Times New Roman"/>
                <a:ea typeface="Times New Roman"/>
                <a:cs typeface="Times New Roman"/>
                <a:sym typeface="Times New Roman"/>
              </a:rPr>
              <a:t>Reassign all points to their closest centroid form new clusters</a:t>
            </a:r>
            <a:endParaRPr>
              <a:latin typeface="Times New Roman"/>
              <a:ea typeface="Times New Roman"/>
              <a:cs typeface="Times New Roman"/>
              <a:sym typeface="Times New Roman"/>
            </a:endParaRPr>
          </a:p>
          <a:p>
            <a:pPr marL="457200" lvl="0" indent="-381000" algn="l" rtl="0">
              <a:lnSpc>
                <a:spcPct val="115000"/>
              </a:lnSpc>
              <a:spcBef>
                <a:spcPts val="0"/>
              </a:spcBef>
              <a:spcAft>
                <a:spcPts val="0"/>
              </a:spcAft>
              <a:buSzPts val="2400"/>
              <a:buFont typeface="Times New Roman"/>
              <a:buAutoNum type="arabicPeriod"/>
            </a:pPr>
            <a:r>
              <a:rPr lang="en-US">
                <a:latin typeface="Times New Roman"/>
                <a:ea typeface="Times New Roman"/>
                <a:cs typeface="Times New Roman"/>
                <a:sym typeface="Times New Roman"/>
              </a:rPr>
              <a:t>Repeat 3 and 4 </a:t>
            </a:r>
            <a:r>
              <a:rPr lang="en-US" b="1">
                <a:latin typeface="Times New Roman"/>
                <a:ea typeface="Times New Roman"/>
                <a:cs typeface="Times New Roman"/>
                <a:sym typeface="Times New Roman"/>
              </a:rPr>
              <a:t>until convergence</a:t>
            </a:r>
            <a:r>
              <a:rPr lang="en-US">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pic>
        <p:nvPicPr>
          <p:cNvPr id="329" name="Google Shape;329;gadc2479784_1_48"/>
          <p:cNvPicPr preferRelativeResize="0"/>
          <p:nvPr/>
        </p:nvPicPr>
        <p:blipFill>
          <a:blip r:embed="rId3">
            <a:alphaModFix/>
          </a:blip>
          <a:stretch>
            <a:fillRect/>
          </a:stretch>
        </p:blipFill>
        <p:spPr>
          <a:xfrm>
            <a:off x="152400" y="1713825"/>
            <a:ext cx="11887201" cy="4773088"/>
          </a:xfrm>
          <a:prstGeom prst="rect">
            <a:avLst/>
          </a:prstGeom>
          <a:noFill/>
          <a:ln>
            <a:noFill/>
          </a:ln>
        </p:spPr>
      </p:pic>
      <p:sp>
        <p:nvSpPr>
          <p:cNvPr id="330" name="Google Shape;330;gadc2479784_1_4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Example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4"/>
        <p:cNvGrpSpPr/>
        <p:nvPr/>
      </p:nvGrpSpPr>
      <p:grpSpPr>
        <a:xfrm>
          <a:off x="0" y="0"/>
          <a:ext cx="0" cy="0"/>
          <a:chOff x="0" y="0"/>
          <a:chExt cx="0" cy="0"/>
        </a:xfrm>
      </p:grpSpPr>
      <p:sp>
        <p:nvSpPr>
          <p:cNvPr id="115" name="Google Shape;115;p3"/>
          <p:cNvSpPr/>
          <p:nvPr/>
        </p:nvSpPr>
        <p:spPr>
          <a:xfrm flipH="1">
            <a:off x="2599854" y="527562"/>
            <a:ext cx="6992292" cy="5102484"/>
          </a:xfrm>
          <a:custGeom>
            <a:avLst/>
            <a:gdLst/>
            <a:ahLst/>
            <a:cxnLst/>
            <a:rect l="l" t="t" r="r" b="b"/>
            <a:pathLst>
              <a:path w="6886274" h="5025119" extrusionOk="0">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16" name="Google Shape;116;p3"/>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17" name="Google Shape;117;p3"/>
          <p:cNvSpPr txBox="1">
            <a:spLocks noGrp="1"/>
          </p:cNvSpPr>
          <p:nvPr>
            <p:ph type="title"/>
          </p:nvPr>
        </p:nvSpPr>
        <p:spPr>
          <a:xfrm>
            <a:off x="1524000" y="1834964"/>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Abril Fatface"/>
              <a:buNone/>
            </a:pPr>
            <a:r>
              <a:rPr lang="en-US" sz="6000"/>
              <a:t>Introduction</a:t>
            </a:r>
            <a:endParaRPr/>
          </a:p>
        </p:txBody>
      </p:sp>
      <p:sp>
        <p:nvSpPr>
          <p:cNvPr id="118" name="Google Shape;118;p3"/>
          <p:cNvSpPr/>
          <p:nvPr/>
        </p:nvSpPr>
        <p:spPr>
          <a:xfrm>
            <a:off x="685896" y="1"/>
            <a:ext cx="11282409" cy="2930115"/>
          </a:xfrm>
          <a:custGeom>
            <a:avLst/>
            <a:gdLst/>
            <a:ahLst/>
            <a:cxnLst/>
            <a:rect l="l" t="t" r="r" b="b"/>
            <a:pathLst>
              <a:path w="11282409" h="2930115" extrusionOk="0">
                <a:moveTo>
                  <a:pt x="1277174" y="0"/>
                </a:moveTo>
                <a:lnTo>
                  <a:pt x="11077320" y="0"/>
                </a:lnTo>
                <a:lnTo>
                  <a:pt x="10933044" y="93916"/>
                </a:lnTo>
                <a:cubicBezTo>
                  <a:pt x="10973237" y="147389"/>
                  <a:pt x="11059805" y="83222"/>
                  <a:pt x="11087630" y="165214"/>
                </a:cubicBezTo>
                <a:cubicBezTo>
                  <a:pt x="10865028" y="304245"/>
                  <a:pt x="10660974" y="478924"/>
                  <a:pt x="10401271" y="582307"/>
                </a:cubicBezTo>
                <a:cubicBezTo>
                  <a:pt x="10614599" y="507443"/>
                  <a:pt x="10827927" y="543093"/>
                  <a:pt x="11038163" y="511009"/>
                </a:cubicBezTo>
                <a:cubicBezTo>
                  <a:pt x="11065988" y="553787"/>
                  <a:pt x="11019613" y="553787"/>
                  <a:pt x="11004154" y="568047"/>
                </a:cubicBezTo>
                <a:cubicBezTo>
                  <a:pt x="10988696" y="582307"/>
                  <a:pt x="10967053" y="593001"/>
                  <a:pt x="10970146" y="625085"/>
                </a:cubicBezTo>
                <a:cubicBezTo>
                  <a:pt x="11065988" y="639345"/>
                  <a:pt x="11171107" y="589437"/>
                  <a:pt x="11270042" y="589437"/>
                </a:cubicBezTo>
                <a:lnTo>
                  <a:pt x="11270042" y="650039"/>
                </a:lnTo>
                <a:cubicBezTo>
                  <a:pt x="11236032" y="671428"/>
                  <a:pt x="11192750" y="678558"/>
                  <a:pt x="11177291" y="721337"/>
                </a:cubicBezTo>
                <a:cubicBezTo>
                  <a:pt x="11208207" y="714208"/>
                  <a:pt x="11239125" y="710643"/>
                  <a:pt x="11270042" y="703512"/>
                </a:cubicBezTo>
                <a:lnTo>
                  <a:pt x="11282409" y="703512"/>
                </a:lnTo>
                <a:lnTo>
                  <a:pt x="11282409" y="981574"/>
                </a:lnTo>
                <a:cubicBezTo>
                  <a:pt x="9254245" y="2952959"/>
                  <a:pt x="4397165" y="2906615"/>
                  <a:pt x="4053985" y="2928005"/>
                </a:cubicBezTo>
                <a:cubicBezTo>
                  <a:pt x="3945776" y="2935134"/>
                  <a:pt x="3491294" y="2924439"/>
                  <a:pt x="3386175" y="2892355"/>
                </a:cubicBezTo>
                <a:cubicBezTo>
                  <a:pt x="3243956" y="2853141"/>
                  <a:pt x="3228499" y="2774714"/>
                  <a:pt x="3228499" y="2774714"/>
                </a:cubicBezTo>
                <a:cubicBezTo>
                  <a:pt x="3228499" y="2774714"/>
                  <a:pt x="3299608" y="2742630"/>
                  <a:pt x="3389267" y="2717676"/>
                </a:cubicBezTo>
                <a:cubicBezTo>
                  <a:pt x="3562404" y="2667768"/>
                  <a:pt x="3704623" y="2575080"/>
                  <a:pt x="3883942" y="2535866"/>
                </a:cubicBezTo>
                <a:cubicBezTo>
                  <a:pt x="3723173" y="2546561"/>
                  <a:pt x="3562404" y="2553691"/>
                  <a:pt x="3401634" y="2564386"/>
                </a:cubicBezTo>
                <a:cubicBezTo>
                  <a:pt x="3624237" y="2468133"/>
                  <a:pt x="3859208" y="2453874"/>
                  <a:pt x="4087994" y="2414660"/>
                </a:cubicBezTo>
                <a:cubicBezTo>
                  <a:pt x="4162197" y="2403966"/>
                  <a:pt x="4285864" y="2436049"/>
                  <a:pt x="4285864" y="2336233"/>
                </a:cubicBezTo>
                <a:cubicBezTo>
                  <a:pt x="4282774" y="2272064"/>
                  <a:pt x="4162197" y="2300584"/>
                  <a:pt x="4091088" y="2304149"/>
                </a:cubicBezTo>
                <a:cubicBezTo>
                  <a:pt x="3775732" y="2314843"/>
                  <a:pt x="3463469" y="2361187"/>
                  <a:pt x="3148114" y="2400401"/>
                </a:cubicBezTo>
                <a:cubicBezTo>
                  <a:pt x="3117196" y="2403966"/>
                  <a:pt x="3080097" y="2421790"/>
                  <a:pt x="3058455" y="2411095"/>
                </a:cubicBezTo>
                <a:cubicBezTo>
                  <a:pt x="2879135" y="2339797"/>
                  <a:pt x="2675082" y="2357622"/>
                  <a:pt x="2443203" y="2336233"/>
                </a:cubicBezTo>
                <a:cubicBezTo>
                  <a:pt x="2569963" y="2254241"/>
                  <a:pt x="2678173" y="2311278"/>
                  <a:pt x="2786383" y="2257805"/>
                </a:cubicBezTo>
                <a:cubicBezTo>
                  <a:pt x="2653440" y="2200766"/>
                  <a:pt x="2517405" y="2225722"/>
                  <a:pt x="2390644" y="2211461"/>
                </a:cubicBezTo>
                <a:cubicBezTo>
                  <a:pt x="2297893" y="2200766"/>
                  <a:pt x="1963988" y="2186507"/>
                  <a:pt x="1911429" y="2168683"/>
                </a:cubicBezTo>
                <a:cubicBezTo>
                  <a:pt x="1750660" y="2115209"/>
                  <a:pt x="1558974" y="2122339"/>
                  <a:pt x="1416755" y="2026087"/>
                </a:cubicBezTo>
                <a:cubicBezTo>
                  <a:pt x="1314728" y="1958354"/>
                  <a:pt x="1178693" y="2015393"/>
                  <a:pt x="1070483" y="1979743"/>
                </a:cubicBezTo>
                <a:cubicBezTo>
                  <a:pt x="1024107" y="1929835"/>
                  <a:pt x="1089033" y="1894186"/>
                  <a:pt x="1104491" y="1854972"/>
                </a:cubicBezTo>
                <a:cubicBezTo>
                  <a:pt x="1126133" y="1805064"/>
                  <a:pt x="1067391" y="1794370"/>
                  <a:pt x="1039566" y="1748026"/>
                </a:cubicBezTo>
                <a:cubicBezTo>
                  <a:pt x="1231252" y="1751591"/>
                  <a:pt x="1413663" y="1737331"/>
                  <a:pt x="1623900" y="1694553"/>
                </a:cubicBezTo>
                <a:cubicBezTo>
                  <a:pt x="1537332" y="1630384"/>
                  <a:pt x="1463130" y="1690987"/>
                  <a:pt x="1401296" y="1676728"/>
                </a:cubicBezTo>
                <a:cubicBezTo>
                  <a:pt x="1358012" y="1666033"/>
                  <a:pt x="1302362" y="1676728"/>
                  <a:pt x="1302362" y="1623255"/>
                </a:cubicBezTo>
                <a:cubicBezTo>
                  <a:pt x="1302362" y="1580476"/>
                  <a:pt x="1351829" y="1573345"/>
                  <a:pt x="1385838" y="1566216"/>
                </a:cubicBezTo>
                <a:cubicBezTo>
                  <a:pt x="1518781" y="1541262"/>
                  <a:pt x="1648633" y="1509178"/>
                  <a:pt x="1756843" y="1377277"/>
                </a:cubicBezTo>
                <a:cubicBezTo>
                  <a:pt x="1407480" y="1334499"/>
                  <a:pt x="1048840" y="1502049"/>
                  <a:pt x="721120" y="1387972"/>
                </a:cubicBezTo>
                <a:cubicBezTo>
                  <a:pt x="748945" y="1313109"/>
                  <a:pt x="813871" y="1327368"/>
                  <a:pt x="857154" y="1323803"/>
                </a:cubicBezTo>
                <a:cubicBezTo>
                  <a:pt x="1147775" y="1291720"/>
                  <a:pt x="2127849" y="903147"/>
                  <a:pt x="2285525" y="924536"/>
                </a:cubicBezTo>
                <a:cubicBezTo>
                  <a:pt x="2381369" y="935231"/>
                  <a:pt x="2480304" y="928101"/>
                  <a:pt x="2569963" y="874628"/>
                </a:cubicBezTo>
                <a:cubicBezTo>
                  <a:pt x="2678173" y="810460"/>
                  <a:pt x="1988721" y="945926"/>
                  <a:pt x="1803218" y="856803"/>
                </a:cubicBezTo>
                <a:cubicBezTo>
                  <a:pt x="1713559" y="814024"/>
                  <a:pt x="956090" y="689253"/>
                  <a:pt x="625276" y="682124"/>
                </a:cubicBezTo>
                <a:cubicBezTo>
                  <a:pt x="656194" y="614390"/>
                  <a:pt x="770587" y="617955"/>
                  <a:pt x="736578" y="521703"/>
                </a:cubicBezTo>
                <a:cubicBezTo>
                  <a:pt x="557259" y="514574"/>
                  <a:pt x="365573" y="575176"/>
                  <a:pt x="155336" y="550222"/>
                </a:cubicBezTo>
                <a:cubicBezTo>
                  <a:pt x="229537" y="464666"/>
                  <a:pt x="337746" y="471795"/>
                  <a:pt x="421223" y="425451"/>
                </a:cubicBezTo>
                <a:cubicBezTo>
                  <a:pt x="356297" y="361283"/>
                  <a:pt x="275913" y="400497"/>
                  <a:pt x="201712" y="404062"/>
                </a:cubicBezTo>
                <a:cubicBezTo>
                  <a:pt x="136786" y="407627"/>
                  <a:pt x="-27075" y="318505"/>
                  <a:pt x="3843" y="314939"/>
                </a:cubicBezTo>
                <a:cubicBezTo>
                  <a:pt x="282096" y="293551"/>
                  <a:pt x="551076" y="197299"/>
                  <a:pt x="829329" y="175909"/>
                </a:cubicBezTo>
                <a:cubicBezTo>
                  <a:pt x="922080" y="168779"/>
                  <a:pt x="1027200" y="175909"/>
                  <a:pt x="1045749" y="47572"/>
                </a:cubicBezTo>
                <a:cubicBezTo>
                  <a:pt x="1048840" y="11924"/>
                  <a:pt x="1039566" y="4795"/>
                  <a:pt x="1172509" y="11924"/>
                </a:cubicBezTo>
                <a:cubicBezTo>
                  <a:pt x="1198789" y="13707"/>
                  <a:pt x="1228933" y="14598"/>
                  <a:pt x="1257531" y="7914"/>
                </a:cubicBezTo>
                <a:close/>
              </a:path>
            </a:pathLst>
          </a:custGeom>
          <a:solidFill>
            <a:srgbClr val="E29038">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5" name="Google Shape;335;gadc2479784_1_40"/>
          <p:cNvPicPr preferRelativeResize="0"/>
          <p:nvPr/>
        </p:nvPicPr>
        <p:blipFill>
          <a:blip r:embed="rId3">
            <a:alphaModFix/>
          </a:blip>
          <a:stretch>
            <a:fillRect/>
          </a:stretch>
        </p:blipFill>
        <p:spPr>
          <a:xfrm>
            <a:off x="152400" y="1560750"/>
            <a:ext cx="11887201" cy="4773088"/>
          </a:xfrm>
          <a:prstGeom prst="rect">
            <a:avLst/>
          </a:prstGeom>
          <a:noFill/>
          <a:ln>
            <a:noFill/>
          </a:ln>
        </p:spPr>
      </p:pic>
      <p:sp>
        <p:nvSpPr>
          <p:cNvPr id="336" name="Google Shape;336;gadc2479784_1_4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Example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41" name="Google Shape;341;gadc2479784_1_45"/>
          <p:cNvPicPr preferRelativeResize="0"/>
          <p:nvPr/>
        </p:nvPicPr>
        <p:blipFill>
          <a:blip r:embed="rId3">
            <a:alphaModFix/>
          </a:blip>
          <a:stretch>
            <a:fillRect/>
          </a:stretch>
        </p:blipFill>
        <p:spPr>
          <a:xfrm>
            <a:off x="0" y="1824650"/>
            <a:ext cx="11887201" cy="4773088"/>
          </a:xfrm>
          <a:prstGeom prst="rect">
            <a:avLst/>
          </a:prstGeom>
          <a:noFill/>
          <a:ln>
            <a:noFill/>
          </a:ln>
        </p:spPr>
      </p:pic>
      <p:sp>
        <p:nvSpPr>
          <p:cNvPr id="342" name="Google Shape;342;gadc2479784_1_4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Example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gadd7b0fdcd_0_18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Picking initial k points</a:t>
            </a:r>
            <a:endParaRPr/>
          </a:p>
        </p:txBody>
      </p:sp>
      <p:sp>
        <p:nvSpPr>
          <p:cNvPr id="348" name="Google Shape;348;gadd7b0fdcd_0_180"/>
          <p:cNvSpPr txBox="1">
            <a:spLocks noGrp="1"/>
          </p:cNvSpPr>
          <p:nvPr>
            <p:ph type="body" idx="1"/>
          </p:nvPr>
        </p:nvSpPr>
        <p:spPr>
          <a:xfrm>
            <a:off x="838200" y="1690825"/>
            <a:ext cx="10515600" cy="4705200"/>
          </a:xfrm>
          <a:prstGeom prst="rect">
            <a:avLst/>
          </a:prstGeom>
        </p:spPr>
        <p:txBody>
          <a:bodyPr spcFirstLastPara="1" wrap="square" lIns="91425" tIns="45700" rIns="91425" bIns="45700" anchor="t" anchorCtr="0">
            <a:noAutofit/>
          </a:bodyPr>
          <a:lstStyle/>
          <a:p>
            <a:pPr marL="457200" lvl="0" indent="-355600" algn="l" rtl="0">
              <a:lnSpc>
                <a:spcPct val="115000"/>
              </a:lnSpc>
              <a:spcBef>
                <a:spcPts val="1000"/>
              </a:spcBef>
              <a:spcAft>
                <a:spcPts val="0"/>
              </a:spcAft>
              <a:buSzPts val="2000"/>
              <a:buFont typeface="Times New Roman"/>
              <a:buChar char="•"/>
            </a:pPr>
            <a:r>
              <a:rPr lang="en-US" dirty="0">
                <a:latin typeface="Times New Roman"/>
                <a:ea typeface="Times New Roman"/>
                <a:cs typeface="Times New Roman"/>
                <a:sym typeface="Times New Roman"/>
              </a:rPr>
              <a:t>Approach 1 : Cluster a </a:t>
            </a:r>
            <a:r>
              <a:rPr lang="en-US" b="1" dirty="0">
                <a:latin typeface="Times New Roman"/>
                <a:ea typeface="Times New Roman"/>
                <a:cs typeface="Times New Roman"/>
                <a:sym typeface="Times New Roman"/>
              </a:rPr>
              <a:t>small sample</a:t>
            </a:r>
            <a:r>
              <a:rPr lang="en-US" dirty="0">
                <a:latin typeface="Times New Roman"/>
                <a:ea typeface="Times New Roman"/>
                <a:cs typeface="Times New Roman"/>
                <a:sym typeface="Times New Roman"/>
              </a:rPr>
              <a:t> of data (e.g. hierarchical clustering) to obtain k clusters. Pick a point from each cluster (e.g. the point closest to the centroid of the cluster) </a:t>
            </a:r>
            <a:endParaRPr dirty="0">
              <a:latin typeface="Times New Roman"/>
              <a:ea typeface="Times New Roman"/>
              <a:cs typeface="Times New Roman"/>
              <a:sym typeface="Times New Roman"/>
            </a:endParaRPr>
          </a:p>
          <a:p>
            <a:pPr marL="457200" lvl="0" indent="-355600" algn="l" rtl="0">
              <a:lnSpc>
                <a:spcPct val="115000"/>
              </a:lnSpc>
              <a:spcBef>
                <a:spcPts val="0"/>
              </a:spcBef>
              <a:spcAft>
                <a:spcPts val="0"/>
              </a:spcAft>
              <a:buSzPts val="2000"/>
              <a:buFont typeface="Times New Roman"/>
              <a:buChar char="•"/>
            </a:pPr>
            <a:r>
              <a:rPr lang="en-US" dirty="0">
                <a:latin typeface="Times New Roman"/>
                <a:ea typeface="Times New Roman"/>
                <a:cs typeface="Times New Roman"/>
                <a:sym typeface="Times New Roman"/>
              </a:rPr>
              <a:t>Approach 2 : Pick the “dispersed” set of points.</a:t>
            </a:r>
            <a:endParaRPr dirty="0">
              <a:latin typeface="Times New Roman"/>
              <a:ea typeface="Times New Roman"/>
              <a:cs typeface="Times New Roman"/>
              <a:sym typeface="Times New Roman"/>
            </a:endParaRPr>
          </a:p>
          <a:p>
            <a:pPr marL="914400" lvl="0" indent="0" algn="l" rtl="0">
              <a:lnSpc>
                <a:spcPct val="115000"/>
              </a:lnSpc>
              <a:spcBef>
                <a:spcPts val="1000"/>
              </a:spcBef>
              <a:spcAft>
                <a:spcPts val="0"/>
              </a:spcAft>
              <a:buNone/>
            </a:pPr>
            <a:r>
              <a:rPr lang="en-US" dirty="0">
                <a:latin typeface="Times New Roman"/>
                <a:ea typeface="Times New Roman"/>
                <a:cs typeface="Times New Roman"/>
                <a:sym typeface="Times New Roman"/>
              </a:rPr>
              <a:t>1. Pick the first point at random.</a:t>
            </a:r>
            <a:endParaRPr dirty="0">
              <a:latin typeface="Times New Roman"/>
              <a:ea typeface="Times New Roman"/>
              <a:cs typeface="Times New Roman"/>
              <a:sym typeface="Times New Roman"/>
            </a:endParaRPr>
          </a:p>
          <a:p>
            <a:pPr marL="914400" lvl="0" indent="0" algn="l" rtl="0">
              <a:lnSpc>
                <a:spcPct val="115000"/>
              </a:lnSpc>
              <a:spcBef>
                <a:spcPts val="1000"/>
              </a:spcBef>
              <a:spcAft>
                <a:spcPts val="0"/>
              </a:spcAft>
              <a:buNone/>
            </a:pPr>
            <a:r>
              <a:rPr lang="en-US" dirty="0">
                <a:latin typeface="Times New Roman"/>
                <a:ea typeface="Times New Roman"/>
                <a:cs typeface="Times New Roman"/>
                <a:sym typeface="Times New Roman"/>
              </a:rPr>
              <a:t>2. Pick the next point whose minimum distance from the selected points is as large as possible.</a:t>
            </a:r>
            <a:endParaRPr dirty="0">
              <a:latin typeface="Times New Roman"/>
              <a:ea typeface="Times New Roman"/>
              <a:cs typeface="Times New Roman"/>
              <a:sym typeface="Times New Roman"/>
            </a:endParaRPr>
          </a:p>
          <a:p>
            <a:pPr marL="914400" lvl="0" indent="0" algn="l" rtl="0">
              <a:lnSpc>
                <a:spcPct val="115000"/>
              </a:lnSpc>
              <a:spcBef>
                <a:spcPts val="1000"/>
              </a:spcBef>
              <a:spcAft>
                <a:spcPts val="0"/>
              </a:spcAft>
              <a:buNone/>
            </a:pPr>
            <a:r>
              <a:rPr lang="en-US">
                <a:latin typeface="Times New Roman"/>
                <a:ea typeface="Times New Roman"/>
                <a:cs typeface="Times New Roman"/>
                <a:sym typeface="Times New Roman"/>
              </a:rPr>
              <a:t>Repeat 2 until we have k points.</a:t>
            </a:r>
            <a:endParaRPr>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gaec1ca7c70_2_1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 </a:t>
            </a:r>
            <a:r>
              <a:rPr lang="en-US">
                <a:uFill>
                  <a:noFill/>
                </a:uFill>
                <a:hlinkClick r:id="rId3"/>
              </a:rPr>
              <a:t>K-means++</a:t>
            </a:r>
            <a:endParaRPr/>
          </a:p>
        </p:txBody>
      </p:sp>
      <p:sp>
        <p:nvSpPr>
          <p:cNvPr id="354" name="Google Shape;354;gaec1ca7c70_2_10"/>
          <p:cNvSpPr txBox="1">
            <a:spLocks noGrp="1"/>
          </p:cNvSpPr>
          <p:nvPr>
            <p:ph type="body" idx="1"/>
          </p:nvPr>
        </p:nvSpPr>
        <p:spPr>
          <a:xfrm>
            <a:off x="838200" y="1630674"/>
            <a:ext cx="10515600" cy="4609500"/>
          </a:xfrm>
          <a:prstGeom prst="rect">
            <a:avLst/>
          </a:prstGeom>
        </p:spPr>
        <p:txBody>
          <a:bodyPr spcFirstLastPara="1" wrap="square" lIns="91425" tIns="45700" rIns="91425" bIns="45700" anchor="t" anchorCtr="0">
            <a:noAutofit/>
          </a:bodyPr>
          <a:lstStyle/>
          <a:p>
            <a:pPr marL="457200" marR="0" lvl="0" indent="-381000" algn="l" rtl="0">
              <a:lnSpc>
                <a:spcPct val="115000"/>
              </a:lnSpc>
              <a:spcBef>
                <a:spcPts val="1000"/>
              </a:spcBef>
              <a:spcAft>
                <a:spcPts val="0"/>
              </a:spcAft>
              <a:buSzPts val="2400"/>
              <a:buFont typeface="Times New Roman"/>
              <a:buAutoNum type="arabicPeriod"/>
            </a:pPr>
            <a:r>
              <a:rPr lang="en-US">
                <a:latin typeface="Times New Roman"/>
                <a:ea typeface="Times New Roman"/>
                <a:cs typeface="Times New Roman"/>
                <a:sym typeface="Times New Roman"/>
              </a:rPr>
              <a:t>Choose one center uniformly at random among the data points.</a:t>
            </a:r>
            <a:endParaRPr>
              <a:latin typeface="Times New Roman"/>
              <a:ea typeface="Times New Roman"/>
              <a:cs typeface="Times New Roman"/>
              <a:sym typeface="Times New Roman"/>
            </a:endParaRPr>
          </a:p>
          <a:p>
            <a:pPr marL="457200" marR="0" lvl="0" indent="-381000" algn="l" rtl="0">
              <a:lnSpc>
                <a:spcPct val="115000"/>
              </a:lnSpc>
              <a:spcBef>
                <a:spcPts val="0"/>
              </a:spcBef>
              <a:spcAft>
                <a:spcPts val="0"/>
              </a:spcAft>
              <a:buSzPts val="2400"/>
              <a:buFont typeface="Times New Roman"/>
              <a:buAutoNum type="arabicPeriod"/>
            </a:pPr>
            <a:r>
              <a:rPr lang="en-US">
                <a:latin typeface="Times New Roman"/>
                <a:ea typeface="Times New Roman"/>
                <a:cs typeface="Times New Roman"/>
                <a:sym typeface="Times New Roman"/>
              </a:rPr>
              <a:t>For each data point x, compute D(x), the distance between x and the nearest center that has already been chosen.</a:t>
            </a:r>
            <a:endParaRPr>
              <a:latin typeface="Times New Roman"/>
              <a:ea typeface="Times New Roman"/>
              <a:cs typeface="Times New Roman"/>
              <a:sym typeface="Times New Roman"/>
            </a:endParaRPr>
          </a:p>
          <a:p>
            <a:pPr marL="457200" marR="0" lvl="0" indent="-381000" algn="l" rtl="0">
              <a:lnSpc>
                <a:spcPct val="115000"/>
              </a:lnSpc>
              <a:spcBef>
                <a:spcPts val="0"/>
              </a:spcBef>
              <a:spcAft>
                <a:spcPts val="0"/>
              </a:spcAft>
              <a:buSzPts val="2400"/>
              <a:buFont typeface="Times New Roman"/>
              <a:buAutoNum type="arabicPeriod"/>
            </a:pPr>
            <a:r>
              <a:rPr lang="en-US">
                <a:latin typeface="Times New Roman"/>
                <a:ea typeface="Times New Roman"/>
                <a:cs typeface="Times New Roman"/>
                <a:sym typeface="Times New Roman"/>
              </a:rPr>
              <a:t>Choose one new data point at random as a new center, using a weighted probability distribution where a point x is chosen with probability proportional to D(x)^2.</a:t>
            </a:r>
            <a:endParaRPr>
              <a:latin typeface="Times New Roman"/>
              <a:ea typeface="Times New Roman"/>
              <a:cs typeface="Times New Roman"/>
              <a:sym typeface="Times New Roman"/>
            </a:endParaRPr>
          </a:p>
          <a:p>
            <a:pPr marL="457200" marR="0" lvl="0" indent="-381000" algn="l" rtl="0">
              <a:lnSpc>
                <a:spcPct val="115000"/>
              </a:lnSpc>
              <a:spcBef>
                <a:spcPts val="0"/>
              </a:spcBef>
              <a:spcAft>
                <a:spcPts val="0"/>
              </a:spcAft>
              <a:buSzPts val="2400"/>
              <a:buFont typeface="Times New Roman"/>
              <a:buAutoNum type="arabicPeriod"/>
            </a:pPr>
            <a:r>
              <a:rPr lang="en-US">
                <a:latin typeface="Times New Roman"/>
                <a:ea typeface="Times New Roman"/>
                <a:cs typeface="Times New Roman"/>
                <a:sym typeface="Times New Roman"/>
              </a:rPr>
              <a:t>Repeat Steps 2 and 3 until k centers have been chosen.</a:t>
            </a:r>
            <a:endParaRPr>
              <a:latin typeface="Times New Roman"/>
              <a:ea typeface="Times New Roman"/>
              <a:cs typeface="Times New Roman"/>
              <a:sym typeface="Times New Roman"/>
            </a:endParaRPr>
          </a:p>
          <a:p>
            <a:pPr marL="457200" marR="0" lvl="0" indent="-381000" algn="l" rtl="0">
              <a:lnSpc>
                <a:spcPct val="115000"/>
              </a:lnSpc>
              <a:spcBef>
                <a:spcPts val="0"/>
              </a:spcBef>
              <a:spcAft>
                <a:spcPts val="0"/>
              </a:spcAft>
              <a:buSzPts val="2400"/>
              <a:buFont typeface="Times New Roman"/>
              <a:buAutoNum type="arabicPeriod"/>
            </a:pPr>
            <a:r>
              <a:rPr lang="en-US">
                <a:latin typeface="Times New Roman"/>
                <a:ea typeface="Times New Roman"/>
                <a:cs typeface="Times New Roman"/>
                <a:sym typeface="Times New Roman"/>
              </a:rPr>
              <a:t>Now that the initial centers have been chosen, proceed using standard k-means clustering.</a:t>
            </a:r>
            <a:endParaRPr>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gadc2479784_1_5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Getting the right k</a:t>
            </a:r>
            <a:endParaRPr/>
          </a:p>
        </p:txBody>
      </p:sp>
      <p:sp>
        <p:nvSpPr>
          <p:cNvPr id="360" name="Google Shape;360;gadc2479784_1_57"/>
          <p:cNvSpPr txBox="1">
            <a:spLocks noGrp="1"/>
          </p:cNvSpPr>
          <p:nvPr>
            <p:ph type="body" idx="1"/>
          </p:nvPr>
        </p:nvSpPr>
        <p:spPr>
          <a:xfrm>
            <a:off x="838200" y="2011680"/>
            <a:ext cx="10515600" cy="4160400"/>
          </a:xfrm>
          <a:prstGeom prst="rect">
            <a:avLst/>
          </a:prstGeom>
        </p:spPr>
        <p:txBody>
          <a:bodyPr spcFirstLastPara="1" wrap="square" lIns="91425" tIns="45700" rIns="91425" bIns="45700" anchor="t" anchorCtr="0">
            <a:noAutofit/>
          </a:bodyPr>
          <a:lstStyle/>
          <a:p>
            <a:pPr marL="0" lvl="0" indent="0" algn="l" rtl="0">
              <a:lnSpc>
                <a:spcPct val="115000"/>
              </a:lnSpc>
              <a:spcBef>
                <a:spcPts val="1000"/>
              </a:spcBef>
              <a:spcAft>
                <a:spcPts val="0"/>
              </a:spcAft>
              <a:buNone/>
            </a:pPr>
            <a:r>
              <a:rPr lang="en-US">
                <a:latin typeface="Times New Roman"/>
                <a:ea typeface="Times New Roman"/>
                <a:cs typeface="Times New Roman"/>
                <a:sym typeface="Times New Roman"/>
              </a:rPr>
              <a:t>How to select </a:t>
            </a:r>
            <a:r>
              <a:rPr lang="en-US" b="1">
                <a:latin typeface="Times New Roman"/>
                <a:ea typeface="Times New Roman"/>
                <a:cs typeface="Times New Roman"/>
                <a:sym typeface="Times New Roman"/>
              </a:rPr>
              <a:t>k</a:t>
            </a:r>
            <a:r>
              <a:rPr lang="en-US">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marL="457200" lvl="0" indent="-381000" algn="l" rtl="0">
              <a:lnSpc>
                <a:spcPct val="115000"/>
              </a:lnSpc>
              <a:spcBef>
                <a:spcPts val="0"/>
              </a:spcBef>
              <a:spcAft>
                <a:spcPts val="0"/>
              </a:spcAft>
              <a:buSzPts val="2400"/>
              <a:buFont typeface="Times New Roman"/>
              <a:buAutoNum type="arabicPeriod"/>
            </a:pPr>
            <a:r>
              <a:rPr lang="en-US">
                <a:latin typeface="Times New Roman"/>
                <a:ea typeface="Times New Roman"/>
                <a:cs typeface="Times New Roman"/>
                <a:sym typeface="Times New Roman"/>
              </a:rPr>
              <a:t>Try different </a:t>
            </a:r>
            <a:r>
              <a:rPr lang="en-US" b="1">
                <a:latin typeface="Times New Roman"/>
                <a:ea typeface="Times New Roman"/>
                <a:cs typeface="Times New Roman"/>
                <a:sym typeface="Times New Roman"/>
              </a:rPr>
              <a:t>k</a:t>
            </a:r>
            <a:r>
              <a:rPr lang="en-US">
                <a:latin typeface="Times New Roman"/>
                <a:ea typeface="Times New Roman"/>
                <a:cs typeface="Times New Roman"/>
                <a:sym typeface="Times New Roman"/>
              </a:rPr>
              <a:t>, looking at the change in the average distance to centroid as </a:t>
            </a:r>
            <a:r>
              <a:rPr lang="en-US" b="1">
                <a:latin typeface="Times New Roman"/>
                <a:ea typeface="Times New Roman"/>
                <a:cs typeface="Times New Roman"/>
                <a:sym typeface="Times New Roman"/>
              </a:rPr>
              <a:t>k</a:t>
            </a:r>
            <a:r>
              <a:rPr lang="en-US">
                <a:latin typeface="Times New Roman"/>
                <a:ea typeface="Times New Roman"/>
                <a:cs typeface="Times New Roman"/>
                <a:sym typeface="Times New Roman"/>
              </a:rPr>
              <a:t> increases.</a:t>
            </a:r>
            <a:endParaRPr>
              <a:latin typeface="Times New Roman"/>
              <a:ea typeface="Times New Roman"/>
              <a:cs typeface="Times New Roman"/>
              <a:sym typeface="Times New Roman"/>
            </a:endParaRPr>
          </a:p>
          <a:p>
            <a:pPr marL="457200" lvl="0" indent="-381000" algn="l" rtl="0">
              <a:lnSpc>
                <a:spcPct val="115000"/>
              </a:lnSpc>
              <a:spcBef>
                <a:spcPts val="0"/>
              </a:spcBef>
              <a:spcAft>
                <a:spcPts val="0"/>
              </a:spcAft>
              <a:buSzPts val="2400"/>
              <a:buFont typeface="Times New Roman"/>
              <a:buAutoNum type="arabicPeriod"/>
            </a:pPr>
            <a:r>
              <a:rPr lang="en-US">
                <a:latin typeface="Times New Roman"/>
                <a:ea typeface="Times New Roman"/>
                <a:cs typeface="Times New Roman"/>
                <a:sym typeface="Times New Roman"/>
              </a:rPr>
              <a:t>Average distance falls rapidly until convergence to get the right k.</a:t>
            </a:r>
            <a:endParaRPr sz="3200">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a:latin typeface="Times New Roman"/>
              <a:ea typeface="Times New Roman"/>
              <a:cs typeface="Times New Roman"/>
              <a:sym typeface="Times New Roman"/>
            </a:endParaRPr>
          </a:p>
          <a:p>
            <a:pPr marL="0" lvl="0" indent="0" algn="l" rtl="0">
              <a:lnSpc>
                <a:spcPct val="115000"/>
              </a:lnSpc>
              <a:spcBef>
                <a:spcPts val="1000"/>
              </a:spcBef>
              <a:spcAft>
                <a:spcPts val="0"/>
              </a:spcAft>
              <a:buNone/>
            </a:pPr>
            <a:endParaRPr>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pic>
        <p:nvPicPr>
          <p:cNvPr id="365" name="Google Shape;365;gadc2479784_1_74"/>
          <p:cNvPicPr preferRelativeResize="0"/>
          <p:nvPr/>
        </p:nvPicPr>
        <p:blipFill>
          <a:blip r:embed="rId3">
            <a:alphaModFix/>
          </a:blip>
          <a:stretch>
            <a:fillRect/>
          </a:stretch>
        </p:blipFill>
        <p:spPr>
          <a:xfrm>
            <a:off x="3448822" y="1591325"/>
            <a:ext cx="6991251" cy="4812825"/>
          </a:xfrm>
          <a:prstGeom prst="rect">
            <a:avLst/>
          </a:prstGeom>
          <a:noFill/>
          <a:ln>
            <a:noFill/>
          </a:ln>
        </p:spPr>
      </p:pic>
      <p:cxnSp>
        <p:nvCxnSpPr>
          <p:cNvPr id="366" name="Google Shape;366;gadc2479784_1_74"/>
          <p:cNvCxnSpPr/>
          <p:nvPr/>
        </p:nvCxnSpPr>
        <p:spPr>
          <a:xfrm rot="10800000" flipH="1">
            <a:off x="3015675" y="5755725"/>
            <a:ext cx="3505500" cy="382800"/>
          </a:xfrm>
          <a:prstGeom prst="straightConnector1">
            <a:avLst/>
          </a:prstGeom>
          <a:noFill/>
          <a:ln w="9525" cap="flat" cmpd="sng">
            <a:solidFill>
              <a:srgbClr val="FF0000"/>
            </a:solidFill>
            <a:prstDash val="solid"/>
            <a:round/>
            <a:headEnd type="none" w="med" len="med"/>
            <a:tailEnd type="triangle" w="med" len="med"/>
          </a:ln>
        </p:spPr>
      </p:cxnSp>
      <p:sp>
        <p:nvSpPr>
          <p:cNvPr id="367" name="Google Shape;367;gadc2479784_1_74"/>
          <p:cNvSpPr txBox="1"/>
          <p:nvPr/>
        </p:nvSpPr>
        <p:spPr>
          <a:xfrm>
            <a:off x="1928825" y="5954825"/>
            <a:ext cx="1392900" cy="38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entury Gothic"/>
                <a:ea typeface="Century Gothic"/>
                <a:cs typeface="Century Gothic"/>
                <a:sym typeface="Century Gothic"/>
              </a:rPr>
              <a:t>The right k</a:t>
            </a:r>
            <a:endParaRPr>
              <a:latin typeface="Century Gothic"/>
              <a:ea typeface="Century Gothic"/>
              <a:cs typeface="Century Gothic"/>
              <a:sym typeface="Century Gothic"/>
            </a:endParaRPr>
          </a:p>
        </p:txBody>
      </p:sp>
      <p:sp>
        <p:nvSpPr>
          <p:cNvPr id="368" name="Google Shape;368;gadc2479784_1_7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Example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5"/>
                                        </p:tgtEl>
                                        <p:attrNameLst>
                                          <p:attrName>style.visibility</p:attrName>
                                        </p:attrNameLst>
                                      </p:cBhvr>
                                      <p:to>
                                        <p:strVal val="visible"/>
                                      </p:to>
                                    </p:set>
                                    <p:animEffect transition="in" filter="fade">
                                      <p:cBhvr>
                                        <p:cTn id="7" dur="1000"/>
                                        <p:tgtEl>
                                          <p:spTgt spid="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gadc2479784_1_8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Example</a:t>
            </a:r>
            <a:endParaRPr/>
          </a:p>
        </p:txBody>
      </p:sp>
      <p:pic>
        <p:nvPicPr>
          <p:cNvPr id="374" name="Google Shape;374;gadc2479784_1_83"/>
          <p:cNvPicPr preferRelativeResize="0"/>
          <p:nvPr/>
        </p:nvPicPr>
        <p:blipFill>
          <a:blip r:embed="rId3">
            <a:alphaModFix/>
          </a:blip>
          <a:stretch>
            <a:fillRect/>
          </a:stretch>
        </p:blipFill>
        <p:spPr>
          <a:xfrm>
            <a:off x="2066600" y="1574775"/>
            <a:ext cx="7483150" cy="51461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gadc2479784_1_9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Example</a:t>
            </a:r>
            <a:endParaRPr/>
          </a:p>
        </p:txBody>
      </p:sp>
      <p:pic>
        <p:nvPicPr>
          <p:cNvPr id="380" name="Google Shape;380;gadc2479784_1_90"/>
          <p:cNvPicPr preferRelativeResize="0"/>
          <p:nvPr/>
        </p:nvPicPr>
        <p:blipFill>
          <a:blip r:embed="rId3">
            <a:alphaModFix/>
          </a:blip>
          <a:stretch>
            <a:fillRect/>
          </a:stretch>
        </p:blipFill>
        <p:spPr>
          <a:xfrm>
            <a:off x="2357427" y="1690813"/>
            <a:ext cx="7328324" cy="50396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gadc2479784_1_9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Example</a:t>
            </a:r>
            <a:endParaRPr/>
          </a:p>
        </p:txBody>
      </p:sp>
      <p:pic>
        <p:nvPicPr>
          <p:cNvPr id="386" name="Google Shape;386;gadc2479784_1_95"/>
          <p:cNvPicPr preferRelativeResize="0"/>
          <p:nvPr/>
        </p:nvPicPr>
        <p:blipFill>
          <a:blip r:embed="rId3">
            <a:alphaModFix/>
          </a:blip>
          <a:stretch>
            <a:fillRect/>
          </a:stretch>
        </p:blipFill>
        <p:spPr>
          <a:xfrm>
            <a:off x="2284525" y="1607350"/>
            <a:ext cx="7346725" cy="505232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gadc2479784_1_10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Another way to get the right k</a:t>
            </a:r>
            <a:endParaRPr/>
          </a:p>
        </p:txBody>
      </p:sp>
      <p:sp>
        <p:nvSpPr>
          <p:cNvPr id="392" name="Google Shape;392;gadc2479784_1_102"/>
          <p:cNvSpPr txBox="1">
            <a:spLocks noGrp="1"/>
          </p:cNvSpPr>
          <p:nvPr>
            <p:ph type="body" idx="1"/>
          </p:nvPr>
        </p:nvSpPr>
        <p:spPr>
          <a:xfrm>
            <a:off x="838200" y="2011674"/>
            <a:ext cx="10515600" cy="46320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b="1">
                <a:latin typeface="Times New Roman"/>
                <a:ea typeface="Times New Roman"/>
                <a:cs typeface="Times New Roman"/>
                <a:sym typeface="Times New Roman"/>
              </a:rPr>
              <a:t>Silhouette</a:t>
            </a:r>
            <a:endParaRPr b="1">
              <a:latin typeface="Times New Roman"/>
              <a:ea typeface="Times New Roman"/>
              <a:cs typeface="Times New Roman"/>
              <a:sym typeface="Times New Roman"/>
            </a:endParaRPr>
          </a:p>
          <a:p>
            <a:pPr marL="457200" marR="0" lvl="0" indent="-381000" algn="l" rtl="0">
              <a:lnSpc>
                <a:spcPct val="115000"/>
              </a:lnSpc>
              <a:spcBef>
                <a:spcPts val="600"/>
              </a:spcBef>
              <a:spcAft>
                <a:spcPts val="0"/>
              </a:spcAft>
              <a:buSzPts val="2400"/>
              <a:buFont typeface="Times New Roman"/>
              <a:buAutoNum type="arabicPeriod"/>
            </a:pPr>
            <a:r>
              <a:rPr lang="en-US">
                <a:latin typeface="Times New Roman"/>
                <a:ea typeface="Times New Roman"/>
                <a:cs typeface="Times New Roman"/>
                <a:sym typeface="Times New Roman"/>
              </a:rPr>
              <a:t>The silhouette value is a measure of how similar an object is to its own cluster (cohesion) compared to other clusters (separation). The silhouette ranges from −1 to +1, where a high value indicates that the object is well matched to its own cluster and poorly matched to neighboring clusters.</a:t>
            </a:r>
            <a:endParaRPr>
              <a:latin typeface="Times New Roman"/>
              <a:ea typeface="Times New Roman"/>
              <a:cs typeface="Times New Roman"/>
              <a:sym typeface="Times New Roman"/>
            </a:endParaRPr>
          </a:p>
          <a:p>
            <a:pPr marL="457200" marR="0" lvl="0" indent="-381000" algn="l" rtl="0">
              <a:lnSpc>
                <a:spcPct val="115000"/>
              </a:lnSpc>
              <a:spcBef>
                <a:spcPts val="0"/>
              </a:spcBef>
              <a:spcAft>
                <a:spcPts val="0"/>
              </a:spcAft>
              <a:buSzPts val="2400"/>
              <a:buFont typeface="Times New Roman"/>
              <a:buAutoNum type="arabicPeriod"/>
            </a:pPr>
            <a:r>
              <a:rPr lang="en-US">
                <a:latin typeface="Times New Roman"/>
                <a:ea typeface="Times New Roman"/>
                <a:cs typeface="Times New Roman"/>
                <a:sym typeface="Times New Roman"/>
              </a:rPr>
              <a:t>The silhouette can be calculated with any </a:t>
            </a:r>
            <a:r>
              <a:rPr lang="en-US">
                <a:uFill>
                  <a:noFill/>
                </a:uFill>
                <a:latin typeface="Times New Roman"/>
                <a:ea typeface="Times New Roman"/>
                <a:cs typeface="Times New Roman"/>
                <a:sym typeface="Times New Roman"/>
                <a:hlinkClick r:id="rId3"/>
              </a:rPr>
              <a:t>distance</a:t>
            </a:r>
            <a:r>
              <a:rPr lang="en-US">
                <a:latin typeface="Times New Roman"/>
                <a:ea typeface="Times New Roman"/>
                <a:cs typeface="Times New Roman"/>
                <a:sym typeface="Times New Roman"/>
              </a:rPr>
              <a:t> metric, such as the </a:t>
            </a:r>
            <a:r>
              <a:rPr lang="en-US">
                <a:uFill>
                  <a:noFill/>
                </a:uFill>
                <a:latin typeface="Times New Roman"/>
                <a:ea typeface="Times New Roman"/>
                <a:cs typeface="Times New Roman"/>
                <a:sym typeface="Times New Roman"/>
                <a:hlinkClick r:id="rId4"/>
              </a:rPr>
              <a:t>Euclidean distance</a:t>
            </a:r>
            <a:r>
              <a:rPr lang="en-US">
                <a:latin typeface="Times New Roman"/>
                <a:ea typeface="Times New Roman"/>
                <a:cs typeface="Times New Roman"/>
                <a:sym typeface="Times New Roman"/>
              </a:rPr>
              <a:t> or the </a:t>
            </a:r>
            <a:r>
              <a:rPr lang="en-US">
                <a:uFill>
                  <a:noFill/>
                </a:uFill>
                <a:latin typeface="Times New Roman"/>
                <a:ea typeface="Times New Roman"/>
                <a:cs typeface="Times New Roman"/>
                <a:sym typeface="Times New Roman"/>
                <a:hlinkClick r:id="rId5"/>
              </a:rPr>
              <a:t>Manhattan distance</a:t>
            </a:r>
            <a:r>
              <a:rPr lang="en-US">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marL="0" lvl="0" indent="0" algn="l" rtl="0">
              <a:lnSpc>
                <a:spcPct val="115000"/>
              </a:lnSpc>
              <a:spcBef>
                <a:spcPts val="1000"/>
              </a:spcBef>
              <a:spcAft>
                <a:spcPts val="0"/>
              </a:spcAft>
              <a:buNone/>
            </a:pPr>
            <a:endParaRPr>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Abril Fatface"/>
              <a:buNone/>
            </a:pPr>
            <a:r>
              <a:rPr lang="en-US"/>
              <a:t>Clustering</a:t>
            </a:r>
            <a:endParaRPr/>
          </a:p>
        </p:txBody>
      </p:sp>
      <p:sp>
        <p:nvSpPr>
          <p:cNvPr id="124" name="Google Shape;124;p4"/>
          <p:cNvSpPr txBox="1">
            <a:spLocks noGrp="1"/>
          </p:cNvSpPr>
          <p:nvPr>
            <p:ph type="body" idx="1"/>
          </p:nvPr>
        </p:nvSpPr>
        <p:spPr>
          <a:xfrm>
            <a:off x="838200" y="2011680"/>
            <a:ext cx="10515600" cy="4160520"/>
          </a:xfrm>
          <a:prstGeom prst="rect">
            <a:avLst/>
          </a:prstGeom>
          <a:noFill/>
          <a:ln>
            <a:noFill/>
          </a:ln>
        </p:spPr>
        <p:txBody>
          <a:bodyPr spcFirstLastPara="1" wrap="square" lIns="91425" tIns="45700" rIns="91425" bIns="45700" anchor="t" anchorCtr="0">
            <a:normAutofit/>
          </a:bodyPr>
          <a:lstStyle/>
          <a:p>
            <a:pPr marL="0" lvl="0" indent="0" algn="just" rtl="0">
              <a:lnSpc>
                <a:spcPct val="115000"/>
              </a:lnSpc>
              <a:spcBef>
                <a:spcPts val="1000"/>
              </a:spcBef>
              <a:spcAft>
                <a:spcPts val="0"/>
              </a:spcAft>
              <a:buClr>
                <a:schemeClr val="dk1"/>
              </a:buClr>
              <a:buSzPts val="1100"/>
              <a:buFont typeface="Arial"/>
              <a:buNone/>
            </a:pPr>
            <a:r>
              <a:rPr lang="en-US">
                <a:latin typeface="Times New Roman"/>
                <a:ea typeface="Times New Roman"/>
                <a:cs typeface="Times New Roman"/>
                <a:sym typeface="Times New Roman"/>
              </a:rPr>
              <a:t>Clustering is the task of dividing the population or data points into a number of groups such that data points in the same groups are more </a:t>
            </a:r>
            <a:r>
              <a:rPr lang="en-US" b="1">
                <a:latin typeface="Times New Roman"/>
                <a:ea typeface="Times New Roman"/>
                <a:cs typeface="Times New Roman"/>
                <a:sym typeface="Times New Roman"/>
              </a:rPr>
              <a:t>similar</a:t>
            </a:r>
            <a:r>
              <a:rPr lang="en-US">
                <a:latin typeface="Times New Roman"/>
                <a:ea typeface="Times New Roman"/>
                <a:cs typeface="Times New Roman"/>
                <a:sym typeface="Times New Roman"/>
              </a:rPr>
              <a:t> to other data points in the </a:t>
            </a:r>
            <a:r>
              <a:rPr lang="en-US" b="1">
                <a:latin typeface="Times New Roman"/>
                <a:ea typeface="Times New Roman"/>
                <a:cs typeface="Times New Roman"/>
                <a:sym typeface="Times New Roman"/>
              </a:rPr>
              <a:t>same group</a:t>
            </a:r>
            <a:r>
              <a:rPr lang="en-US">
                <a:latin typeface="Times New Roman"/>
                <a:ea typeface="Times New Roman"/>
                <a:cs typeface="Times New Roman"/>
                <a:sym typeface="Times New Roman"/>
              </a:rPr>
              <a:t> and </a:t>
            </a:r>
            <a:r>
              <a:rPr lang="en-US" b="1">
                <a:latin typeface="Times New Roman"/>
                <a:ea typeface="Times New Roman"/>
                <a:cs typeface="Times New Roman"/>
                <a:sym typeface="Times New Roman"/>
              </a:rPr>
              <a:t>dissimilar</a:t>
            </a:r>
            <a:r>
              <a:rPr lang="en-US">
                <a:latin typeface="Times New Roman"/>
                <a:ea typeface="Times New Roman"/>
                <a:cs typeface="Times New Roman"/>
                <a:sym typeface="Times New Roman"/>
              </a:rPr>
              <a:t> to the data points in </a:t>
            </a:r>
            <a:r>
              <a:rPr lang="en-US" b="1">
                <a:latin typeface="Times New Roman"/>
                <a:ea typeface="Times New Roman"/>
                <a:cs typeface="Times New Roman"/>
                <a:sym typeface="Times New Roman"/>
              </a:rPr>
              <a:t>other groups</a:t>
            </a:r>
            <a:r>
              <a:rPr lang="en-US">
                <a:latin typeface="Times New Roman"/>
                <a:ea typeface="Times New Roman"/>
                <a:cs typeface="Times New Roman"/>
                <a:sym typeface="Times New Roman"/>
              </a:rPr>
              <a:t>. It is basically a collection of objects on the basis of similarity and dissimilarity between them.</a:t>
            </a:r>
            <a:endParaRPr>
              <a:latin typeface="Times New Roman"/>
              <a:ea typeface="Times New Roman"/>
              <a:cs typeface="Times New Roman"/>
              <a:sym typeface="Times New Roman"/>
            </a:endParaRPr>
          </a:p>
        </p:txBody>
      </p:sp>
      <p:sp>
        <p:nvSpPr>
          <p:cNvPr id="125" name="Google Shape;125;p4"/>
          <p:cNvSpPr txBox="1"/>
          <p:nvPr/>
        </p:nvSpPr>
        <p:spPr>
          <a:xfrm>
            <a:off x="679325" y="6437450"/>
            <a:ext cx="9251700" cy="32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Century Gothic"/>
                <a:ea typeface="Century Gothic"/>
                <a:cs typeface="Century Gothic"/>
                <a:sym typeface="Century Gothic"/>
              </a:rPr>
              <a:t>Source</a:t>
            </a:r>
            <a:r>
              <a:rPr lang="en-US">
                <a:latin typeface="Century Gothic"/>
                <a:ea typeface="Century Gothic"/>
                <a:cs typeface="Century Gothic"/>
                <a:sym typeface="Century Gothic"/>
              </a:rPr>
              <a:t>:https://www.geeksforgeeks.org/clustering-in-machine-learning/</a:t>
            </a:r>
            <a:endParaRPr>
              <a:latin typeface="Century Gothic"/>
              <a:ea typeface="Century Gothic"/>
              <a:cs typeface="Century Gothic"/>
              <a:sym typeface="Century Gothic"/>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gadc2479784_1_11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Definition of  Silhouette </a:t>
            </a:r>
            <a:endParaRPr sz="4150" i="0">
              <a:latin typeface="Georgia"/>
              <a:ea typeface="Georgia"/>
              <a:cs typeface="Georgia"/>
              <a:sym typeface="Georgia"/>
            </a:endParaRPr>
          </a:p>
          <a:p>
            <a:pPr marL="0" lvl="0" indent="0" algn="l" rtl="0">
              <a:spcBef>
                <a:spcPts val="0"/>
              </a:spcBef>
              <a:spcAft>
                <a:spcPts val="0"/>
              </a:spcAft>
              <a:buNone/>
            </a:pPr>
            <a:endParaRPr/>
          </a:p>
        </p:txBody>
      </p:sp>
      <p:sp>
        <p:nvSpPr>
          <p:cNvPr id="398" name="Google Shape;398;gadc2479784_1_110"/>
          <p:cNvSpPr txBox="1">
            <a:spLocks noGrp="1"/>
          </p:cNvSpPr>
          <p:nvPr>
            <p:ph type="body" idx="1"/>
          </p:nvPr>
        </p:nvSpPr>
        <p:spPr>
          <a:xfrm>
            <a:off x="838200" y="1475905"/>
            <a:ext cx="10515600" cy="41604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latin typeface="Times New Roman"/>
                <a:ea typeface="Times New Roman"/>
                <a:cs typeface="Times New Roman"/>
                <a:sym typeface="Times New Roman"/>
              </a:rPr>
              <a:t>The mean distance between i and all other data points in the same cluster and other cluster.</a:t>
            </a:r>
            <a:endParaRPr>
              <a:latin typeface="Times New Roman"/>
              <a:ea typeface="Times New Roman"/>
              <a:cs typeface="Times New Roman"/>
              <a:sym typeface="Times New Roman"/>
            </a:endParaRPr>
          </a:p>
          <a:p>
            <a:pPr marL="0" lvl="0" indent="0" algn="l" rtl="0">
              <a:spcBef>
                <a:spcPts val="1000"/>
              </a:spcBef>
              <a:spcAft>
                <a:spcPts val="0"/>
              </a:spcAft>
              <a:buNone/>
            </a:pPr>
            <a:endParaRPr>
              <a:latin typeface="Times New Roman"/>
              <a:ea typeface="Times New Roman"/>
              <a:cs typeface="Times New Roman"/>
              <a:sym typeface="Times New Roman"/>
            </a:endParaRPr>
          </a:p>
          <a:p>
            <a:pPr marL="0" lvl="0" indent="0" algn="l" rtl="0">
              <a:spcBef>
                <a:spcPts val="1000"/>
              </a:spcBef>
              <a:spcAft>
                <a:spcPts val="0"/>
              </a:spcAft>
              <a:buNone/>
            </a:pPr>
            <a:endParaRPr>
              <a:latin typeface="Times New Roman"/>
              <a:ea typeface="Times New Roman"/>
              <a:cs typeface="Times New Roman"/>
              <a:sym typeface="Times New Roman"/>
            </a:endParaRPr>
          </a:p>
          <a:p>
            <a:pPr marL="0" lvl="0" indent="0" algn="l" rtl="0">
              <a:spcBef>
                <a:spcPts val="1000"/>
              </a:spcBef>
              <a:spcAft>
                <a:spcPts val="0"/>
              </a:spcAft>
              <a:buNone/>
            </a:pPr>
            <a:endParaRPr>
              <a:latin typeface="Times New Roman"/>
              <a:ea typeface="Times New Roman"/>
              <a:cs typeface="Times New Roman"/>
              <a:sym typeface="Times New Roman"/>
            </a:endParaRPr>
          </a:p>
          <a:p>
            <a:pPr marL="0" lvl="0" indent="0" algn="l" rtl="0">
              <a:spcBef>
                <a:spcPts val="0"/>
              </a:spcBef>
              <a:spcAft>
                <a:spcPts val="0"/>
              </a:spcAft>
              <a:buNone/>
            </a:pPr>
            <a:endParaRPr sz="1400">
              <a:solidFill>
                <a:srgbClr val="000000"/>
              </a:solidFill>
              <a:latin typeface="Times New Roman"/>
              <a:ea typeface="Times New Roman"/>
              <a:cs typeface="Times New Roman"/>
              <a:sym typeface="Times New Roman"/>
            </a:endParaRPr>
          </a:p>
          <a:p>
            <a:pPr marL="0" lvl="0" indent="0" algn="l" rtl="0">
              <a:spcBef>
                <a:spcPts val="1000"/>
              </a:spcBef>
              <a:spcAft>
                <a:spcPts val="0"/>
              </a:spcAft>
              <a:buNone/>
            </a:pPr>
            <a:endParaRPr>
              <a:latin typeface="Times New Roman"/>
              <a:ea typeface="Times New Roman"/>
              <a:cs typeface="Times New Roman"/>
              <a:sym typeface="Times New Roman"/>
            </a:endParaRPr>
          </a:p>
        </p:txBody>
      </p:sp>
      <p:pic>
        <p:nvPicPr>
          <p:cNvPr id="399" name="Google Shape;399;gadc2479784_1_110"/>
          <p:cNvPicPr preferRelativeResize="0"/>
          <p:nvPr/>
        </p:nvPicPr>
        <p:blipFill>
          <a:blip r:embed="rId3">
            <a:alphaModFix/>
          </a:blip>
          <a:stretch>
            <a:fillRect/>
          </a:stretch>
        </p:blipFill>
        <p:spPr>
          <a:xfrm>
            <a:off x="838200" y="2839450"/>
            <a:ext cx="8172450" cy="1638300"/>
          </a:xfrm>
          <a:prstGeom prst="rect">
            <a:avLst/>
          </a:prstGeom>
          <a:noFill/>
          <a:ln>
            <a:noFill/>
          </a:ln>
        </p:spPr>
      </p:pic>
      <p:pic>
        <p:nvPicPr>
          <p:cNvPr id="400" name="Google Shape;400;gadc2479784_1_110"/>
          <p:cNvPicPr preferRelativeResize="0"/>
          <p:nvPr/>
        </p:nvPicPr>
        <p:blipFill>
          <a:blip r:embed="rId4">
            <a:alphaModFix/>
          </a:blip>
          <a:stretch>
            <a:fillRect/>
          </a:stretch>
        </p:blipFill>
        <p:spPr>
          <a:xfrm>
            <a:off x="838200" y="4734699"/>
            <a:ext cx="5322625" cy="1036425"/>
          </a:xfrm>
          <a:prstGeom prst="rect">
            <a:avLst/>
          </a:prstGeom>
          <a:noFill/>
          <a:ln>
            <a:noFill/>
          </a:ln>
        </p:spPr>
      </p:pic>
      <p:pic>
        <p:nvPicPr>
          <p:cNvPr id="401" name="Google Shape;401;gadc2479784_1_110"/>
          <p:cNvPicPr preferRelativeResize="0"/>
          <p:nvPr/>
        </p:nvPicPr>
        <p:blipFill>
          <a:blip r:embed="rId5">
            <a:alphaModFix/>
          </a:blip>
          <a:stretch>
            <a:fillRect/>
          </a:stretch>
        </p:blipFill>
        <p:spPr>
          <a:xfrm>
            <a:off x="5801075" y="4995737"/>
            <a:ext cx="2228850" cy="5143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gadc2479784_1_13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Silhouette </a:t>
            </a:r>
            <a:endParaRPr dirty="0"/>
          </a:p>
        </p:txBody>
      </p:sp>
      <p:pic>
        <p:nvPicPr>
          <p:cNvPr id="349" name="Google Shape;349;gadc2479784_1_136"/>
          <p:cNvPicPr preferRelativeResize="0"/>
          <p:nvPr/>
        </p:nvPicPr>
        <p:blipFill>
          <a:blip r:embed="rId3">
            <a:alphaModFix/>
          </a:blip>
          <a:stretch>
            <a:fillRect/>
          </a:stretch>
        </p:blipFill>
        <p:spPr>
          <a:xfrm>
            <a:off x="1350525" y="2095375"/>
            <a:ext cx="5810250" cy="4076700"/>
          </a:xfrm>
          <a:prstGeom prst="rect">
            <a:avLst/>
          </a:prstGeom>
          <a:noFill/>
          <a:ln>
            <a:noFill/>
          </a:ln>
        </p:spPr>
      </p:pic>
      <p:pic>
        <p:nvPicPr>
          <p:cNvPr id="350" name="Google Shape;350;gadc2479784_1_136"/>
          <p:cNvPicPr preferRelativeResize="0"/>
          <p:nvPr/>
        </p:nvPicPr>
        <p:blipFill>
          <a:blip r:embed="rId4">
            <a:alphaModFix/>
          </a:blip>
          <a:stretch>
            <a:fillRect/>
          </a:stretch>
        </p:blipFill>
        <p:spPr>
          <a:xfrm>
            <a:off x="8323500" y="5302850"/>
            <a:ext cx="2667000" cy="781050"/>
          </a:xfrm>
          <a:prstGeom prst="rect">
            <a:avLst/>
          </a:prstGeom>
          <a:noFill/>
          <a:ln>
            <a:noFill/>
          </a:ln>
        </p:spPr>
      </p:pic>
    </p:spTree>
    <p:extLst>
      <p:ext uri="{BB962C8B-B14F-4D97-AF65-F5344CB8AC3E}">
        <p14:creationId xmlns:p14="http://schemas.microsoft.com/office/powerpoint/2010/main" val="27187654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ga350608daf_0_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MapReduce for k-means</a:t>
            </a:r>
            <a:endParaRPr/>
          </a:p>
        </p:txBody>
      </p:sp>
      <p:sp>
        <p:nvSpPr>
          <p:cNvPr id="407" name="Google Shape;407;ga350608daf_0_5"/>
          <p:cNvSpPr txBox="1">
            <a:spLocks noGrp="1"/>
          </p:cNvSpPr>
          <p:nvPr>
            <p:ph type="body" idx="1"/>
          </p:nvPr>
        </p:nvSpPr>
        <p:spPr>
          <a:xfrm>
            <a:off x="838200" y="1630680"/>
            <a:ext cx="10515600" cy="41604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latin typeface="Times New Roman"/>
                <a:ea typeface="Times New Roman"/>
                <a:cs typeface="Times New Roman"/>
                <a:sym typeface="Times New Roman"/>
              </a:rPr>
              <a:t>Given </a:t>
            </a:r>
            <a:endParaRPr>
              <a:latin typeface="Times New Roman"/>
              <a:ea typeface="Times New Roman"/>
              <a:cs typeface="Times New Roman"/>
              <a:sym typeface="Times New Roman"/>
            </a:endParaRPr>
          </a:p>
          <a:p>
            <a:pPr marL="0" lvl="0" indent="0" algn="l" rtl="0">
              <a:spcBef>
                <a:spcPts val="1000"/>
              </a:spcBef>
              <a:spcAft>
                <a:spcPts val="0"/>
              </a:spcAft>
              <a:buNone/>
            </a:pPr>
            <a:r>
              <a:rPr lang="en-US">
                <a:latin typeface="Times New Roman"/>
                <a:ea typeface="Times New Roman"/>
                <a:cs typeface="Times New Roman"/>
                <a:sym typeface="Times New Roman"/>
              </a:rPr>
              <a:t>Initialize                      and keep as a global variable.</a:t>
            </a:r>
            <a:endParaRPr>
              <a:latin typeface="Times New Roman"/>
              <a:ea typeface="Times New Roman"/>
              <a:cs typeface="Times New Roman"/>
              <a:sym typeface="Times New Roman"/>
            </a:endParaRPr>
          </a:p>
          <a:p>
            <a:pPr marL="0" lvl="0" indent="0" algn="l" rtl="0">
              <a:spcBef>
                <a:spcPts val="1000"/>
              </a:spcBef>
              <a:spcAft>
                <a:spcPts val="0"/>
              </a:spcAft>
              <a:buNone/>
            </a:pPr>
            <a:r>
              <a:rPr lang="en-US">
                <a:latin typeface="Times New Roman"/>
                <a:ea typeface="Times New Roman"/>
                <a:cs typeface="Times New Roman"/>
                <a:sym typeface="Times New Roman"/>
              </a:rPr>
              <a:t>In each iteration:</a:t>
            </a:r>
            <a:endParaRPr>
              <a:latin typeface="Times New Roman"/>
              <a:ea typeface="Times New Roman"/>
              <a:cs typeface="Times New Roman"/>
              <a:sym typeface="Times New Roman"/>
            </a:endParaRPr>
          </a:p>
          <a:p>
            <a:pPr marL="457200" lvl="0" indent="-381000" algn="l" rtl="0">
              <a:spcBef>
                <a:spcPts val="1000"/>
              </a:spcBef>
              <a:spcAft>
                <a:spcPts val="0"/>
              </a:spcAft>
              <a:buSzPts val="2400"/>
              <a:buFont typeface="Times New Roman"/>
              <a:buAutoNum type="arabicPeriod"/>
            </a:pPr>
            <a:r>
              <a:rPr lang="en-US">
                <a:latin typeface="Times New Roman"/>
                <a:ea typeface="Times New Roman"/>
                <a:cs typeface="Times New Roman"/>
                <a:sym typeface="Times New Roman"/>
              </a:rPr>
              <a:t>Map: find optimal assignments of</a:t>
            </a:r>
            <a:endParaRPr>
              <a:latin typeface="Times New Roman"/>
              <a:ea typeface="Times New Roman"/>
              <a:cs typeface="Times New Roman"/>
              <a:sym typeface="Times New Roman"/>
            </a:endParaRPr>
          </a:p>
          <a:p>
            <a:pPr marL="457200" lvl="0" indent="0" algn="l" rtl="0">
              <a:spcBef>
                <a:spcPts val="1000"/>
              </a:spcBef>
              <a:spcAft>
                <a:spcPts val="0"/>
              </a:spcAft>
              <a:buNone/>
            </a:pPr>
            <a:r>
              <a:rPr lang="en-US">
                <a:latin typeface="Times New Roman"/>
                <a:ea typeface="Times New Roman"/>
                <a:cs typeface="Times New Roman"/>
                <a:sym typeface="Times New Roman"/>
              </a:rPr>
              <a:t>the key value pair is (j, x</a:t>
            </a:r>
            <a:r>
              <a:rPr lang="en-US" sz="1700">
                <a:latin typeface="Times New Roman"/>
                <a:ea typeface="Times New Roman"/>
                <a:cs typeface="Times New Roman"/>
                <a:sym typeface="Times New Roman"/>
              </a:rPr>
              <a:t>i</a:t>
            </a:r>
            <a:r>
              <a:rPr lang="en-US">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marL="457200" lvl="0" indent="-381000" algn="l" rtl="0">
              <a:spcBef>
                <a:spcPts val="1000"/>
              </a:spcBef>
              <a:spcAft>
                <a:spcPts val="0"/>
              </a:spcAft>
              <a:buSzPts val="2400"/>
              <a:buFont typeface="Times New Roman"/>
              <a:buAutoNum type="arabicPeriod"/>
            </a:pPr>
            <a:r>
              <a:rPr lang="en-US">
                <a:latin typeface="Times New Roman"/>
                <a:ea typeface="Times New Roman"/>
                <a:cs typeface="Times New Roman"/>
                <a:sym typeface="Times New Roman"/>
              </a:rPr>
              <a:t>Reduce: </a:t>
            </a:r>
            <a:endParaRPr>
              <a:latin typeface="Times New Roman"/>
              <a:ea typeface="Times New Roman"/>
              <a:cs typeface="Times New Roman"/>
              <a:sym typeface="Times New Roman"/>
            </a:endParaRPr>
          </a:p>
          <a:p>
            <a:pPr marL="457200" lvl="0" indent="0" algn="l" rtl="0">
              <a:spcBef>
                <a:spcPts val="1000"/>
              </a:spcBef>
              <a:spcAft>
                <a:spcPts val="0"/>
              </a:spcAft>
              <a:buNone/>
            </a:pPr>
            <a:endParaRPr>
              <a:latin typeface="Times New Roman"/>
              <a:ea typeface="Times New Roman"/>
              <a:cs typeface="Times New Roman"/>
              <a:sym typeface="Times New Roman"/>
            </a:endParaRPr>
          </a:p>
        </p:txBody>
      </p:sp>
      <p:pic>
        <p:nvPicPr>
          <p:cNvPr id="408" name="Google Shape;408;ga350608daf_0_5"/>
          <p:cNvPicPr preferRelativeResize="0"/>
          <p:nvPr/>
        </p:nvPicPr>
        <p:blipFill>
          <a:blip r:embed="rId3">
            <a:alphaModFix/>
          </a:blip>
          <a:stretch>
            <a:fillRect/>
          </a:stretch>
        </p:blipFill>
        <p:spPr>
          <a:xfrm>
            <a:off x="1914525" y="1790700"/>
            <a:ext cx="3767825" cy="423175"/>
          </a:xfrm>
          <a:prstGeom prst="rect">
            <a:avLst/>
          </a:prstGeom>
          <a:noFill/>
          <a:ln>
            <a:noFill/>
          </a:ln>
        </p:spPr>
      </p:pic>
      <p:pic>
        <p:nvPicPr>
          <p:cNvPr id="409" name="Google Shape;409;ga350608daf_0_5"/>
          <p:cNvPicPr preferRelativeResize="0"/>
          <p:nvPr/>
        </p:nvPicPr>
        <p:blipFill>
          <a:blip r:embed="rId4">
            <a:alphaModFix/>
          </a:blip>
          <a:stretch>
            <a:fillRect/>
          </a:stretch>
        </p:blipFill>
        <p:spPr>
          <a:xfrm>
            <a:off x="2251800" y="2435700"/>
            <a:ext cx="1877000" cy="365425"/>
          </a:xfrm>
          <a:prstGeom prst="rect">
            <a:avLst/>
          </a:prstGeom>
          <a:noFill/>
          <a:ln>
            <a:noFill/>
          </a:ln>
        </p:spPr>
      </p:pic>
      <p:pic>
        <p:nvPicPr>
          <p:cNvPr id="410" name="Google Shape;410;ga350608daf_0_5"/>
          <p:cNvPicPr preferRelativeResize="0"/>
          <p:nvPr/>
        </p:nvPicPr>
        <p:blipFill>
          <a:blip r:embed="rId5">
            <a:alphaModFix/>
          </a:blip>
          <a:stretch>
            <a:fillRect/>
          </a:stretch>
        </p:blipFill>
        <p:spPr>
          <a:xfrm>
            <a:off x="6303800" y="3490175"/>
            <a:ext cx="3305050" cy="554650"/>
          </a:xfrm>
          <a:prstGeom prst="rect">
            <a:avLst/>
          </a:prstGeom>
          <a:noFill/>
          <a:ln>
            <a:noFill/>
          </a:ln>
        </p:spPr>
      </p:pic>
      <p:pic>
        <p:nvPicPr>
          <p:cNvPr id="411" name="Google Shape;411;ga350608daf_0_5"/>
          <p:cNvPicPr preferRelativeResize="0"/>
          <p:nvPr/>
        </p:nvPicPr>
        <p:blipFill>
          <a:blip r:embed="rId6">
            <a:alphaModFix/>
          </a:blip>
          <a:stretch>
            <a:fillRect/>
          </a:stretch>
        </p:blipFill>
        <p:spPr>
          <a:xfrm>
            <a:off x="2643675" y="4445050"/>
            <a:ext cx="5387201" cy="9573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gadc2479784_1_24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Pros and Cons of  k-means</a:t>
            </a:r>
            <a:endParaRPr/>
          </a:p>
        </p:txBody>
      </p:sp>
      <p:sp>
        <p:nvSpPr>
          <p:cNvPr id="417" name="Google Shape;417;gadc2479784_1_248"/>
          <p:cNvSpPr txBox="1">
            <a:spLocks noGrp="1"/>
          </p:cNvSpPr>
          <p:nvPr>
            <p:ph type="body" idx="1"/>
          </p:nvPr>
        </p:nvSpPr>
        <p:spPr>
          <a:xfrm>
            <a:off x="838200" y="2011680"/>
            <a:ext cx="10515600" cy="4160400"/>
          </a:xfrm>
          <a:prstGeom prst="rect">
            <a:avLst/>
          </a:prstGeom>
        </p:spPr>
        <p:txBody>
          <a:bodyPr spcFirstLastPara="1" wrap="square" lIns="91425" tIns="45700" rIns="91425" bIns="45700" anchor="t" anchorCtr="0">
            <a:noAutofit/>
          </a:bodyPr>
          <a:lstStyle/>
          <a:p>
            <a:pPr marL="0" marR="0" lvl="0" indent="0" algn="l" rtl="0">
              <a:lnSpc>
                <a:spcPct val="100000"/>
              </a:lnSpc>
              <a:spcBef>
                <a:spcPts val="1000"/>
              </a:spcBef>
              <a:spcAft>
                <a:spcPts val="0"/>
              </a:spcAft>
              <a:buNone/>
            </a:pPr>
            <a:r>
              <a:rPr lang="en-US" b="1">
                <a:latin typeface="Times New Roman"/>
                <a:ea typeface="Times New Roman"/>
                <a:cs typeface="Times New Roman"/>
                <a:sym typeface="Times New Roman"/>
              </a:rPr>
              <a:t>Advantages:</a:t>
            </a:r>
            <a:endParaRPr b="1">
              <a:latin typeface="Times New Roman"/>
              <a:ea typeface="Times New Roman"/>
              <a:cs typeface="Times New Roman"/>
              <a:sym typeface="Times New Roman"/>
            </a:endParaRPr>
          </a:p>
          <a:p>
            <a:pPr marL="457200" marR="0" lvl="0" indent="-381000" algn="l" rtl="0">
              <a:lnSpc>
                <a:spcPct val="100000"/>
              </a:lnSpc>
              <a:spcBef>
                <a:spcPts val="1000"/>
              </a:spcBef>
              <a:spcAft>
                <a:spcPts val="0"/>
              </a:spcAft>
              <a:buSzPts val="2400"/>
              <a:buFont typeface="Times New Roman"/>
              <a:buAutoNum type="arabicPeriod"/>
            </a:pPr>
            <a:r>
              <a:rPr lang="en-US">
                <a:latin typeface="Times New Roman"/>
                <a:ea typeface="Times New Roman"/>
                <a:cs typeface="Times New Roman"/>
                <a:sym typeface="Times New Roman"/>
              </a:rPr>
              <a:t>Relatively simple to implement.</a:t>
            </a:r>
            <a:endParaRPr>
              <a:latin typeface="Times New Roman"/>
              <a:ea typeface="Times New Roman"/>
              <a:cs typeface="Times New Roman"/>
              <a:sym typeface="Times New Roman"/>
            </a:endParaRPr>
          </a:p>
          <a:p>
            <a:pPr marL="457200" marR="0" lvl="0" indent="-381000" algn="l" rtl="0">
              <a:lnSpc>
                <a:spcPct val="100000"/>
              </a:lnSpc>
              <a:spcBef>
                <a:spcPts val="0"/>
              </a:spcBef>
              <a:spcAft>
                <a:spcPts val="0"/>
              </a:spcAft>
              <a:buSzPts val="2400"/>
              <a:buFont typeface="Times New Roman"/>
              <a:buAutoNum type="arabicPeriod"/>
            </a:pPr>
            <a:r>
              <a:rPr lang="en-US">
                <a:latin typeface="Times New Roman"/>
                <a:ea typeface="Times New Roman"/>
                <a:cs typeface="Times New Roman"/>
                <a:sym typeface="Times New Roman"/>
              </a:rPr>
              <a:t>Scales to large data sets. (Time complexity = O(N))</a:t>
            </a:r>
            <a:endParaRPr>
              <a:latin typeface="Times New Roman"/>
              <a:ea typeface="Times New Roman"/>
              <a:cs typeface="Times New Roman"/>
              <a:sym typeface="Times New Roman"/>
            </a:endParaRPr>
          </a:p>
          <a:p>
            <a:pPr marL="457200" marR="0" lvl="0" indent="-381000" algn="l" rtl="0">
              <a:lnSpc>
                <a:spcPct val="100000"/>
              </a:lnSpc>
              <a:spcBef>
                <a:spcPts val="0"/>
              </a:spcBef>
              <a:spcAft>
                <a:spcPts val="0"/>
              </a:spcAft>
              <a:buSzPts val="2400"/>
              <a:buFont typeface="Times New Roman"/>
              <a:buAutoNum type="arabicPeriod"/>
            </a:pPr>
            <a:r>
              <a:rPr lang="en-US">
                <a:latin typeface="Times New Roman"/>
                <a:ea typeface="Times New Roman"/>
                <a:cs typeface="Times New Roman"/>
                <a:sym typeface="Times New Roman"/>
              </a:rPr>
              <a:t>Guarantees convergence.</a:t>
            </a:r>
            <a:endParaRPr>
              <a:latin typeface="Times New Roman"/>
              <a:ea typeface="Times New Roman"/>
              <a:cs typeface="Times New Roman"/>
              <a:sym typeface="Times New Roman"/>
            </a:endParaRPr>
          </a:p>
          <a:p>
            <a:pPr marL="457200" marR="0" lvl="0" indent="-381000" algn="l" rtl="0">
              <a:lnSpc>
                <a:spcPct val="100000"/>
              </a:lnSpc>
              <a:spcBef>
                <a:spcPts val="0"/>
              </a:spcBef>
              <a:spcAft>
                <a:spcPts val="0"/>
              </a:spcAft>
              <a:buSzPts val="2400"/>
              <a:buFont typeface="Times New Roman"/>
              <a:buAutoNum type="arabicPeriod"/>
            </a:pPr>
            <a:r>
              <a:rPr lang="en-US">
                <a:latin typeface="Times New Roman"/>
                <a:ea typeface="Times New Roman"/>
                <a:cs typeface="Times New Roman"/>
                <a:sym typeface="Times New Roman"/>
              </a:rPr>
              <a:t>Can warm-start the positions of centroids.</a:t>
            </a:r>
            <a:endParaRPr>
              <a:latin typeface="Times New Roman"/>
              <a:ea typeface="Times New Roman"/>
              <a:cs typeface="Times New Roman"/>
              <a:sym typeface="Times New Roman"/>
            </a:endParaRPr>
          </a:p>
          <a:p>
            <a:pPr marL="457200" marR="0" lvl="0" indent="-381000" algn="l" rtl="0">
              <a:lnSpc>
                <a:spcPct val="100000"/>
              </a:lnSpc>
              <a:spcBef>
                <a:spcPts val="0"/>
              </a:spcBef>
              <a:spcAft>
                <a:spcPts val="0"/>
              </a:spcAft>
              <a:buSzPts val="2400"/>
              <a:buFont typeface="Times New Roman"/>
              <a:buAutoNum type="arabicPeriod"/>
            </a:pPr>
            <a:r>
              <a:rPr lang="en-US">
                <a:latin typeface="Times New Roman"/>
                <a:ea typeface="Times New Roman"/>
                <a:cs typeface="Times New Roman"/>
                <a:sym typeface="Times New Roman"/>
              </a:rPr>
              <a:t>Easily adapts to new examples.</a:t>
            </a:r>
            <a:endParaRPr>
              <a:latin typeface="Times New Roman"/>
              <a:ea typeface="Times New Roman"/>
              <a:cs typeface="Times New Roman"/>
              <a:sym typeface="Times New Roman"/>
            </a:endParaRPr>
          </a:p>
          <a:p>
            <a:pPr marL="457200" marR="0" lvl="0" indent="-381000" algn="l" rtl="0">
              <a:lnSpc>
                <a:spcPct val="100000"/>
              </a:lnSpc>
              <a:spcBef>
                <a:spcPts val="0"/>
              </a:spcBef>
              <a:spcAft>
                <a:spcPts val="0"/>
              </a:spcAft>
              <a:buSzPts val="2400"/>
              <a:buFont typeface="Times New Roman"/>
              <a:buAutoNum type="arabicPeriod"/>
            </a:pPr>
            <a:r>
              <a:rPr lang="en-US">
                <a:latin typeface="Times New Roman"/>
                <a:ea typeface="Times New Roman"/>
                <a:cs typeface="Times New Roman"/>
                <a:sym typeface="Times New Roman"/>
              </a:rPr>
              <a:t>Generalizes to clusters of different shapes and sizes, such as elliptical clusters.</a:t>
            </a:r>
            <a:endParaRPr sz="1200" b="1">
              <a:solidFill>
                <a:srgbClr val="202124"/>
              </a:solidFill>
              <a:highlight>
                <a:srgbClr val="FFFFFF"/>
              </a:highlight>
              <a:latin typeface="Roboto"/>
              <a:ea typeface="Roboto"/>
              <a:cs typeface="Roboto"/>
              <a:sym typeface="Roboto"/>
            </a:endParaRPr>
          </a:p>
          <a:p>
            <a:pPr marL="0" lvl="0" indent="0" algn="l" rtl="0">
              <a:spcBef>
                <a:spcPts val="1000"/>
              </a:spcBef>
              <a:spcAft>
                <a:spcPts val="0"/>
              </a:spcAft>
              <a:buNone/>
            </a:pPr>
            <a:endParaRPr/>
          </a:p>
        </p:txBody>
      </p:sp>
      <p:sp>
        <p:nvSpPr>
          <p:cNvPr id="418" name="Google Shape;418;gadc2479784_1_248"/>
          <p:cNvSpPr txBox="1"/>
          <p:nvPr/>
        </p:nvSpPr>
        <p:spPr>
          <a:xfrm>
            <a:off x="679325" y="6437450"/>
            <a:ext cx="9847800" cy="32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Century Gothic"/>
                <a:ea typeface="Century Gothic"/>
                <a:cs typeface="Century Gothic"/>
                <a:sym typeface="Century Gothic"/>
              </a:rPr>
              <a:t>Source</a:t>
            </a:r>
            <a:r>
              <a:rPr lang="en-US">
                <a:latin typeface="Century Gothic"/>
                <a:ea typeface="Century Gothic"/>
                <a:cs typeface="Century Gothic"/>
                <a:sym typeface="Century Gothic"/>
              </a:rPr>
              <a:t>:https://developers.google.com/machine-learning/clustering/algorithm/advantages-disadvantages</a:t>
            </a:r>
            <a:endParaRPr>
              <a:latin typeface="Century Gothic"/>
              <a:ea typeface="Century Gothic"/>
              <a:cs typeface="Century Gothic"/>
              <a:sym typeface="Century Gothic"/>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gadc2479784_1_25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a:t>Pros and Cons of  k-means</a:t>
            </a:r>
            <a:endParaRPr/>
          </a:p>
        </p:txBody>
      </p:sp>
      <p:sp>
        <p:nvSpPr>
          <p:cNvPr id="424" name="Google Shape;424;gadc2479784_1_254"/>
          <p:cNvSpPr txBox="1">
            <a:spLocks noGrp="1"/>
          </p:cNvSpPr>
          <p:nvPr>
            <p:ph type="body" idx="1"/>
          </p:nvPr>
        </p:nvSpPr>
        <p:spPr>
          <a:xfrm>
            <a:off x="838200" y="2011680"/>
            <a:ext cx="10515600" cy="4160400"/>
          </a:xfrm>
          <a:prstGeom prst="rect">
            <a:avLst/>
          </a:prstGeom>
        </p:spPr>
        <p:txBody>
          <a:bodyPr spcFirstLastPara="1" wrap="square" lIns="91425" tIns="45700" rIns="91425" bIns="45700" anchor="t" anchorCtr="0">
            <a:noAutofit/>
          </a:bodyPr>
          <a:lstStyle/>
          <a:p>
            <a:pPr marL="0" marR="0" lvl="0" indent="0" algn="l" rtl="0">
              <a:lnSpc>
                <a:spcPct val="100000"/>
              </a:lnSpc>
              <a:spcBef>
                <a:spcPts val="1000"/>
              </a:spcBef>
              <a:spcAft>
                <a:spcPts val="0"/>
              </a:spcAft>
              <a:buNone/>
            </a:pPr>
            <a:r>
              <a:rPr lang="en-US" b="1">
                <a:latin typeface="Times New Roman"/>
                <a:ea typeface="Times New Roman"/>
                <a:cs typeface="Times New Roman"/>
                <a:sym typeface="Times New Roman"/>
              </a:rPr>
              <a:t>Disadvantages:</a:t>
            </a:r>
            <a:endParaRPr b="1">
              <a:latin typeface="Times New Roman"/>
              <a:ea typeface="Times New Roman"/>
              <a:cs typeface="Times New Roman"/>
              <a:sym typeface="Times New Roman"/>
            </a:endParaRPr>
          </a:p>
          <a:p>
            <a:pPr marL="457200" marR="0" lvl="0" indent="-381000" algn="l" rtl="0">
              <a:lnSpc>
                <a:spcPct val="100000"/>
              </a:lnSpc>
              <a:spcBef>
                <a:spcPts val="1000"/>
              </a:spcBef>
              <a:spcAft>
                <a:spcPts val="0"/>
              </a:spcAft>
              <a:buSzPts val="2400"/>
              <a:buFont typeface="Times New Roman"/>
              <a:buAutoNum type="arabicPeriod"/>
            </a:pPr>
            <a:r>
              <a:rPr lang="en-US">
                <a:latin typeface="Times New Roman"/>
                <a:ea typeface="Times New Roman"/>
                <a:cs typeface="Times New Roman"/>
                <a:sym typeface="Times New Roman"/>
              </a:rPr>
              <a:t>Choosing k manually</a:t>
            </a:r>
            <a:endParaRPr>
              <a:latin typeface="Times New Roman"/>
              <a:ea typeface="Times New Roman"/>
              <a:cs typeface="Times New Roman"/>
              <a:sym typeface="Times New Roman"/>
            </a:endParaRPr>
          </a:p>
          <a:p>
            <a:pPr marL="457200" marR="0" lvl="0" indent="-381000" algn="l" rtl="0">
              <a:lnSpc>
                <a:spcPct val="100000"/>
              </a:lnSpc>
              <a:spcBef>
                <a:spcPts val="0"/>
              </a:spcBef>
              <a:spcAft>
                <a:spcPts val="0"/>
              </a:spcAft>
              <a:buSzPts val="2400"/>
              <a:buFont typeface="Times New Roman"/>
              <a:buAutoNum type="arabicPeriod"/>
            </a:pPr>
            <a:r>
              <a:rPr lang="en-US">
                <a:latin typeface="Times New Roman"/>
                <a:ea typeface="Times New Roman"/>
                <a:cs typeface="Times New Roman"/>
                <a:sym typeface="Times New Roman"/>
              </a:rPr>
              <a:t>Being dependent on initial values</a:t>
            </a:r>
            <a:endParaRPr>
              <a:latin typeface="Times New Roman"/>
              <a:ea typeface="Times New Roman"/>
              <a:cs typeface="Times New Roman"/>
              <a:sym typeface="Times New Roman"/>
            </a:endParaRPr>
          </a:p>
          <a:p>
            <a:pPr marL="457200" marR="0" lvl="0" indent="-381000" algn="l" rtl="0">
              <a:lnSpc>
                <a:spcPct val="100000"/>
              </a:lnSpc>
              <a:spcBef>
                <a:spcPts val="0"/>
              </a:spcBef>
              <a:spcAft>
                <a:spcPts val="0"/>
              </a:spcAft>
              <a:buSzPts val="2400"/>
              <a:buFont typeface="Times New Roman"/>
              <a:buAutoNum type="arabicPeriod"/>
            </a:pPr>
            <a:r>
              <a:rPr lang="en-US">
                <a:latin typeface="Times New Roman"/>
                <a:ea typeface="Times New Roman"/>
                <a:cs typeface="Times New Roman"/>
                <a:sym typeface="Times New Roman"/>
              </a:rPr>
              <a:t>Clustering data of varying sizes and density</a:t>
            </a:r>
            <a:endParaRPr>
              <a:latin typeface="Times New Roman"/>
              <a:ea typeface="Times New Roman"/>
              <a:cs typeface="Times New Roman"/>
              <a:sym typeface="Times New Roman"/>
            </a:endParaRPr>
          </a:p>
          <a:p>
            <a:pPr marL="457200" marR="0" lvl="0" indent="-381000" algn="l" rtl="0">
              <a:lnSpc>
                <a:spcPct val="100000"/>
              </a:lnSpc>
              <a:spcBef>
                <a:spcPts val="0"/>
              </a:spcBef>
              <a:spcAft>
                <a:spcPts val="0"/>
              </a:spcAft>
              <a:buSzPts val="2400"/>
              <a:buFont typeface="Times New Roman"/>
              <a:buAutoNum type="arabicPeriod"/>
            </a:pPr>
            <a:r>
              <a:rPr lang="en-US">
                <a:latin typeface="Times New Roman"/>
                <a:ea typeface="Times New Roman"/>
                <a:cs typeface="Times New Roman"/>
                <a:sym typeface="Times New Roman"/>
              </a:rPr>
              <a:t>Clustering outliers</a:t>
            </a:r>
            <a:endParaRPr sz="1200" b="1">
              <a:solidFill>
                <a:srgbClr val="202124"/>
              </a:solidFill>
              <a:highlight>
                <a:srgbClr val="FFFFFF"/>
              </a:highlight>
              <a:latin typeface="Roboto"/>
              <a:ea typeface="Roboto"/>
              <a:cs typeface="Roboto"/>
              <a:sym typeface="Roboto"/>
            </a:endParaRPr>
          </a:p>
        </p:txBody>
      </p:sp>
      <p:sp>
        <p:nvSpPr>
          <p:cNvPr id="425" name="Google Shape;425;gadc2479784_1_254"/>
          <p:cNvSpPr txBox="1"/>
          <p:nvPr/>
        </p:nvSpPr>
        <p:spPr>
          <a:xfrm>
            <a:off x="679325" y="6437450"/>
            <a:ext cx="9847800" cy="32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Century Gothic"/>
                <a:ea typeface="Century Gothic"/>
                <a:cs typeface="Century Gothic"/>
                <a:sym typeface="Century Gothic"/>
              </a:rPr>
              <a:t>Source</a:t>
            </a:r>
            <a:r>
              <a:rPr lang="en-US">
                <a:latin typeface="Century Gothic"/>
                <a:ea typeface="Century Gothic"/>
                <a:cs typeface="Century Gothic"/>
                <a:sym typeface="Century Gothic"/>
              </a:rPr>
              <a:t>:https://developers.google.com/machine-learning/clustering/algorithm/advantages-disadvantages</a:t>
            </a:r>
            <a:endParaRPr>
              <a:latin typeface="Century Gothic"/>
              <a:ea typeface="Century Gothic"/>
              <a:cs typeface="Century Gothic"/>
              <a:sym typeface="Century Gothic"/>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Large scale k-means (based on spark)</a:t>
            </a:r>
            <a:endParaRPr/>
          </a:p>
        </p:txBody>
      </p:sp>
      <p:sp>
        <p:nvSpPr>
          <p:cNvPr id="431" name="Google Shape;431;p10"/>
          <p:cNvSpPr txBox="1">
            <a:spLocks noGrp="1"/>
          </p:cNvSpPr>
          <p:nvPr>
            <p:ph type="body" idx="1"/>
          </p:nvPr>
        </p:nvSpPr>
        <p:spPr>
          <a:xfrm>
            <a:off x="838200" y="2011675"/>
            <a:ext cx="3800100" cy="4160400"/>
          </a:xfrm>
          <a:prstGeom prst="rect">
            <a:avLst/>
          </a:prstGeom>
          <a:noFill/>
          <a:ln>
            <a:noFill/>
          </a:ln>
        </p:spPr>
        <p:txBody>
          <a:bodyPr spcFirstLastPara="1" wrap="square" lIns="91425" tIns="45700" rIns="91425" bIns="45700" anchor="t" anchorCtr="0">
            <a:normAutofit/>
          </a:bodyPr>
          <a:lstStyle/>
          <a:p>
            <a:pPr marL="228600" lvl="0" indent="-50800" algn="l" rtl="0">
              <a:lnSpc>
                <a:spcPct val="115000"/>
              </a:lnSpc>
              <a:spcBef>
                <a:spcPts val="0"/>
              </a:spcBef>
              <a:spcAft>
                <a:spcPts val="0"/>
              </a:spcAft>
              <a:buClr>
                <a:schemeClr val="dk1"/>
              </a:buClr>
              <a:buSzPts val="2800"/>
              <a:buNone/>
            </a:pPr>
            <a:r>
              <a:rPr lang="en-US" b="1">
                <a:latin typeface="Times New Roman"/>
                <a:ea typeface="Times New Roman"/>
                <a:cs typeface="Times New Roman"/>
                <a:sym typeface="Times New Roman"/>
              </a:rPr>
              <a:t>Dataset</a:t>
            </a:r>
            <a:endParaRPr b="1">
              <a:latin typeface="Times New Roman"/>
              <a:ea typeface="Times New Roman"/>
              <a:cs typeface="Times New Roman"/>
              <a:sym typeface="Times New Roman"/>
            </a:endParaRPr>
          </a:p>
          <a:p>
            <a:pPr marL="228600" lvl="0" indent="-50800" algn="l" rtl="0">
              <a:lnSpc>
                <a:spcPct val="115000"/>
              </a:lnSpc>
              <a:spcBef>
                <a:spcPts val="0"/>
              </a:spcBef>
              <a:spcAft>
                <a:spcPts val="0"/>
              </a:spcAft>
              <a:buClr>
                <a:schemeClr val="dk1"/>
              </a:buClr>
              <a:buSzPts val="2800"/>
              <a:buNone/>
            </a:pPr>
            <a:r>
              <a:rPr lang="en-US">
                <a:latin typeface="Times New Roman"/>
                <a:ea typeface="Times New Roman"/>
                <a:cs typeface="Times New Roman"/>
                <a:sym typeface="Times New Roman"/>
              </a:rPr>
              <a:t>Using make_blobs function to generate 10 isotropic Gaussian blobs for clustering.</a:t>
            </a:r>
            <a:endParaRPr>
              <a:latin typeface="Times New Roman"/>
              <a:ea typeface="Times New Roman"/>
              <a:cs typeface="Times New Roman"/>
              <a:sym typeface="Times New Roman"/>
            </a:endParaRPr>
          </a:p>
        </p:txBody>
      </p:sp>
      <p:pic>
        <p:nvPicPr>
          <p:cNvPr id="432" name="Google Shape;432;p10"/>
          <p:cNvPicPr preferRelativeResize="0"/>
          <p:nvPr/>
        </p:nvPicPr>
        <p:blipFill>
          <a:blip r:embed="rId3">
            <a:alphaModFix/>
          </a:blip>
          <a:stretch>
            <a:fillRect/>
          </a:stretch>
        </p:blipFill>
        <p:spPr>
          <a:xfrm>
            <a:off x="4914900" y="1600200"/>
            <a:ext cx="6438900" cy="4572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Abril Fatface"/>
              <a:buNone/>
            </a:pPr>
            <a:r>
              <a:rPr lang="en-US"/>
              <a:t>Visualization of the dataset</a:t>
            </a:r>
            <a:endParaRPr/>
          </a:p>
        </p:txBody>
      </p:sp>
      <p:sp>
        <p:nvSpPr>
          <p:cNvPr id="438" name="Google Shape;438;p11"/>
          <p:cNvSpPr txBox="1">
            <a:spLocks noGrp="1"/>
          </p:cNvSpPr>
          <p:nvPr>
            <p:ph type="body" idx="1"/>
          </p:nvPr>
        </p:nvSpPr>
        <p:spPr>
          <a:xfrm>
            <a:off x="838200" y="2011675"/>
            <a:ext cx="3552900" cy="4160400"/>
          </a:xfrm>
          <a:prstGeom prst="rect">
            <a:avLst/>
          </a:prstGeom>
          <a:noFill/>
          <a:ln>
            <a:noFill/>
          </a:ln>
        </p:spPr>
        <p:txBody>
          <a:bodyPr spcFirstLastPara="1" wrap="square" lIns="91425" tIns="45700" rIns="91425" bIns="45700" anchor="t" anchorCtr="0">
            <a:normAutofit/>
          </a:bodyPr>
          <a:lstStyle/>
          <a:p>
            <a:pPr marL="228600" lvl="0" indent="-50800" algn="l" rtl="0">
              <a:lnSpc>
                <a:spcPct val="115000"/>
              </a:lnSpc>
              <a:spcBef>
                <a:spcPts val="0"/>
              </a:spcBef>
              <a:spcAft>
                <a:spcPts val="0"/>
              </a:spcAft>
              <a:buClr>
                <a:schemeClr val="dk1"/>
              </a:buClr>
              <a:buSzPts val="2800"/>
              <a:buNone/>
            </a:pPr>
            <a:r>
              <a:rPr lang="en-US">
                <a:latin typeface="Times New Roman"/>
                <a:ea typeface="Times New Roman"/>
                <a:cs typeface="Times New Roman"/>
                <a:sym typeface="Times New Roman"/>
              </a:rPr>
              <a:t>the true type of each data point is represented by a unique color</a:t>
            </a:r>
            <a:endParaRPr>
              <a:latin typeface="Times New Roman"/>
              <a:ea typeface="Times New Roman"/>
              <a:cs typeface="Times New Roman"/>
              <a:sym typeface="Times New Roman"/>
            </a:endParaRPr>
          </a:p>
        </p:txBody>
      </p:sp>
      <p:pic>
        <p:nvPicPr>
          <p:cNvPr id="439" name="Google Shape;439;p11"/>
          <p:cNvPicPr preferRelativeResize="0"/>
          <p:nvPr/>
        </p:nvPicPr>
        <p:blipFill>
          <a:blip r:embed="rId3">
            <a:alphaModFix/>
          </a:blip>
          <a:stretch>
            <a:fillRect/>
          </a:stretch>
        </p:blipFill>
        <p:spPr>
          <a:xfrm>
            <a:off x="4926092" y="1197300"/>
            <a:ext cx="6326910" cy="53356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gadc2479784_1_15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Optimize choice of  k</a:t>
            </a:r>
            <a:endParaRPr/>
          </a:p>
        </p:txBody>
      </p:sp>
      <p:sp>
        <p:nvSpPr>
          <p:cNvPr id="445" name="Google Shape;445;gadc2479784_1_154"/>
          <p:cNvSpPr txBox="1">
            <a:spLocks noGrp="1"/>
          </p:cNvSpPr>
          <p:nvPr>
            <p:ph type="body" idx="1"/>
          </p:nvPr>
        </p:nvSpPr>
        <p:spPr>
          <a:xfrm>
            <a:off x="838200" y="2011680"/>
            <a:ext cx="10515600" cy="41604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latin typeface="Times New Roman"/>
                <a:ea typeface="Times New Roman"/>
                <a:cs typeface="Times New Roman"/>
                <a:sym typeface="Times New Roman"/>
              </a:rPr>
              <a:t>We use “for” loop to get the silhouette for each k. k from 2 to 20.</a:t>
            </a:r>
            <a:endParaRPr>
              <a:latin typeface="Times New Roman"/>
              <a:ea typeface="Times New Roman"/>
              <a:cs typeface="Times New Roman"/>
              <a:sym typeface="Times New Roman"/>
            </a:endParaRPr>
          </a:p>
        </p:txBody>
      </p:sp>
      <p:pic>
        <p:nvPicPr>
          <p:cNvPr id="446" name="Google Shape;446;gadc2479784_1_154"/>
          <p:cNvPicPr preferRelativeResize="0"/>
          <p:nvPr/>
        </p:nvPicPr>
        <p:blipFill>
          <a:blip r:embed="rId3">
            <a:alphaModFix/>
          </a:blip>
          <a:stretch>
            <a:fillRect/>
          </a:stretch>
        </p:blipFill>
        <p:spPr>
          <a:xfrm>
            <a:off x="887550" y="3215600"/>
            <a:ext cx="9290925" cy="19642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gadc2479784_1_17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Plot silhouette</a:t>
            </a:r>
            <a:endParaRPr/>
          </a:p>
        </p:txBody>
      </p:sp>
      <p:pic>
        <p:nvPicPr>
          <p:cNvPr id="452" name="Google Shape;452;gadc2479784_1_171"/>
          <p:cNvPicPr preferRelativeResize="0"/>
          <p:nvPr/>
        </p:nvPicPr>
        <p:blipFill>
          <a:blip r:embed="rId3">
            <a:alphaModFix/>
          </a:blip>
          <a:stretch>
            <a:fillRect/>
          </a:stretch>
        </p:blipFill>
        <p:spPr>
          <a:xfrm>
            <a:off x="4827175" y="1633550"/>
            <a:ext cx="6656515" cy="4862376"/>
          </a:xfrm>
          <a:prstGeom prst="rect">
            <a:avLst/>
          </a:prstGeom>
          <a:noFill/>
          <a:ln>
            <a:noFill/>
          </a:ln>
        </p:spPr>
      </p:pic>
      <p:cxnSp>
        <p:nvCxnSpPr>
          <p:cNvPr id="453" name="Google Shape;453;gadc2479784_1_171"/>
          <p:cNvCxnSpPr/>
          <p:nvPr/>
        </p:nvCxnSpPr>
        <p:spPr>
          <a:xfrm flipH="1">
            <a:off x="6673025" y="1985850"/>
            <a:ext cx="12300" cy="4045800"/>
          </a:xfrm>
          <a:prstGeom prst="straightConnector1">
            <a:avLst/>
          </a:prstGeom>
          <a:noFill/>
          <a:ln w="9525" cap="flat" cmpd="sng">
            <a:solidFill>
              <a:srgbClr val="FF0000"/>
            </a:solidFill>
            <a:prstDash val="dot"/>
            <a:round/>
            <a:headEnd type="none" w="med" len="med"/>
            <a:tailEnd type="none" w="med" len="med"/>
          </a:ln>
        </p:spPr>
      </p:cxnSp>
      <p:cxnSp>
        <p:nvCxnSpPr>
          <p:cNvPr id="454" name="Google Shape;454;gadc2479784_1_171"/>
          <p:cNvCxnSpPr/>
          <p:nvPr/>
        </p:nvCxnSpPr>
        <p:spPr>
          <a:xfrm flipH="1">
            <a:off x="5488925" y="1998200"/>
            <a:ext cx="1196400" cy="12300"/>
          </a:xfrm>
          <a:prstGeom prst="straightConnector1">
            <a:avLst/>
          </a:prstGeom>
          <a:noFill/>
          <a:ln w="9525" cap="flat" cmpd="sng">
            <a:solidFill>
              <a:srgbClr val="FF0000"/>
            </a:solidFill>
            <a:prstDash val="dot"/>
            <a:round/>
            <a:headEnd type="none" w="med" len="med"/>
            <a:tailEnd type="none" w="med" len="med"/>
          </a:ln>
        </p:spPr>
      </p:cxnSp>
      <p:sp>
        <p:nvSpPr>
          <p:cNvPr id="455" name="Google Shape;455;gadc2479784_1_171"/>
          <p:cNvSpPr txBox="1"/>
          <p:nvPr/>
        </p:nvSpPr>
        <p:spPr>
          <a:xfrm>
            <a:off x="616725" y="2596475"/>
            <a:ext cx="3515400" cy="19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chemeClr val="dk1"/>
                </a:solidFill>
                <a:latin typeface="Times New Roman"/>
                <a:ea typeface="Times New Roman"/>
                <a:cs typeface="Times New Roman"/>
                <a:sym typeface="Times New Roman"/>
              </a:rPr>
              <a:t>When k = 5</a:t>
            </a:r>
            <a:endParaRPr sz="28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US" sz="2800">
                <a:solidFill>
                  <a:schemeClr val="dk1"/>
                </a:solidFill>
                <a:latin typeface="Times New Roman"/>
                <a:ea typeface="Times New Roman"/>
                <a:cs typeface="Times New Roman"/>
                <a:sym typeface="Times New Roman"/>
              </a:rPr>
              <a:t>Get the maximum value of silhouette</a:t>
            </a:r>
            <a:endParaRPr>
              <a:latin typeface="Times New Roman"/>
              <a:ea typeface="Times New Roman"/>
              <a:cs typeface="Times New Roman"/>
              <a:sym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gadc2479784_1_18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Centroids </a:t>
            </a:r>
            <a:endParaRPr/>
          </a:p>
        </p:txBody>
      </p:sp>
      <p:sp>
        <p:nvSpPr>
          <p:cNvPr id="461" name="Google Shape;461;gadc2479784_1_180"/>
          <p:cNvSpPr txBox="1">
            <a:spLocks noGrp="1"/>
          </p:cNvSpPr>
          <p:nvPr>
            <p:ph type="body" idx="1"/>
          </p:nvPr>
        </p:nvSpPr>
        <p:spPr>
          <a:xfrm>
            <a:off x="838200" y="2733175"/>
            <a:ext cx="3084300" cy="2114400"/>
          </a:xfrm>
          <a:prstGeom prst="rect">
            <a:avLst/>
          </a:prstGeom>
        </p:spPr>
        <p:txBody>
          <a:bodyPr spcFirstLastPara="1" wrap="square" lIns="91425" tIns="45700" rIns="91425" bIns="45700" anchor="t" anchorCtr="0">
            <a:noAutofit/>
          </a:bodyPr>
          <a:lstStyle/>
          <a:p>
            <a:pPr marL="0" lvl="0" indent="0" algn="l" rtl="0">
              <a:lnSpc>
                <a:spcPct val="115000"/>
              </a:lnSpc>
              <a:spcBef>
                <a:spcPts val="1000"/>
              </a:spcBef>
              <a:spcAft>
                <a:spcPts val="0"/>
              </a:spcAft>
              <a:buNone/>
            </a:pPr>
            <a:r>
              <a:rPr lang="en-US">
                <a:latin typeface="Times New Roman"/>
                <a:ea typeface="Times New Roman"/>
                <a:cs typeface="Times New Roman"/>
                <a:sym typeface="Times New Roman"/>
              </a:rPr>
              <a:t>Set k = 5 to get the centroids for the 5 clusters</a:t>
            </a:r>
            <a:endParaRPr>
              <a:latin typeface="Times New Roman"/>
              <a:ea typeface="Times New Roman"/>
              <a:cs typeface="Times New Roman"/>
              <a:sym typeface="Times New Roman"/>
            </a:endParaRPr>
          </a:p>
        </p:txBody>
      </p:sp>
      <p:pic>
        <p:nvPicPr>
          <p:cNvPr id="462" name="Google Shape;462;gadc2479784_1_180"/>
          <p:cNvPicPr preferRelativeResize="0"/>
          <p:nvPr/>
        </p:nvPicPr>
        <p:blipFill>
          <a:blip r:embed="rId3">
            <a:alphaModFix/>
          </a:blip>
          <a:stretch>
            <a:fillRect/>
          </a:stretch>
        </p:blipFill>
        <p:spPr>
          <a:xfrm>
            <a:off x="4800600" y="2632650"/>
            <a:ext cx="6553200" cy="2114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adc2479784_1_2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Example</a:t>
            </a:r>
            <a:endParaRPr/>
          </a:p>
        </p:txBody>
      </p:sp>
      <p:sp>
        <p:nvSpPr>
          <p:cNvPr id="131" name="Google Shape;131;gadc2479784_1_21"/>
          <p:cNvSpPr txBox="1">
            <a:spLocks noGrp="1"/>
          </p:cNvSpPr>
          <p:nvPr>
            <p:ph type="body" idx="1"/>
          </p:nvPr>
        </p:nvSpPr>
        <p:spPr>
          <a:xfrm>
            <a:off x="838200" y="2011680"/>
            <a:ext cx="10515600" cy="41604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b="1">
                <a:latin typeface="Times New Roman"/>
                <a:ea typeface="Times New Roman"/>
                <a:cs typeface="Times New Roman"/>
                <a:sym typeface="Times New Roman"/>
              </a:rPr>
              <a:t>A rental store wish to understand preferences of their customers to scale up your business.</a:t>
            </a:r>
            <a:r>
              <a:rPr lang="en-US">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marL="0" lvl="0" indent="0" algn="l" rtl="0">
              <a:spcBef>
                <a:spcPts val="1000"/>
              </a:spcBef>
              <a:spcAft>
                <a:spcPts val="0"/>
              </a:spcAft>
              <a:buNone/>
            </a:pPr>
            <a:r>
              <a:rPr lang="en-US">
                <a:latin typeface="Times New Roman"/>
                <a:ea typeface="Times New Roman"/>
                <a:cs typeface="Times New Roman"/>
                <a:sym typeface="Times New Roman"/>
              </a:rPr>
              <a:t>Is it possible for you to look at details of each customer and devise a unique business strategy for each one of them? Definitely not. But, what you can do is to cluster all of your customers into say 10 groups based on their purchasing habits and use a separate strategy for customers in each of these 10 groups. And this is what we call clustering.</a:t>
            </a:r>
            <a:endParaRPr>
              <a:latin typeface="Times New Roman"/>
              <a:ea typeface="Times New Roman"/>
              <a:cs typeface="Times New Roman"/>
              <a:sym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gadc2479784_1_18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Result</a:t>
            </a:r>
            <a:endParaRPr/>
          </a:p>
        </p:txBody>
      </p:sp>
      <p:sp>
        <p:nvSpPr>
          <p:cNvPr id="468" name="Google Shape;468;gadc2479784_1_186"/>
          <p:cNvSpPr txBox="1">
            <a:spLocks noGrp="1"/>
          </p:cNvSpPr>
          <p:nvPr>
            <p:ph type="body" idx="1"/>
          </p:nvPr>
        </p:nvSpPr>
        <p:spPr>
          <a:xfrm>
            <a:off x="838200" y="2011675"/>
            <a:ext cx="3750300" cy="4160400"/>
          </a:xfrm>
          <a:prstGeom prst="rect">
            <a:avLst/>
          </a:prstGeom>
        </p:spPr>
        <p:txBody>
          <a:bodyPr spcFirstLastPara="1" wrap="square" lIns="91425" tIns="45700" rIns="91425" bIns="45700" anchor="t" anchorCtr="0">
            <a:noAutofit/>
          </a:bodyPr>
          <a:lstStyle/>
          <a:p>
            <a:pPr marL="0" lvl="0" indent="0" algn="l" rtl="0">
              <a:lnSpc>
                <a:spcPct val="115000"/>
              </a:lnSpc>
              <a:spcBef>
                <a:spcPts val="1000"/>
              </a:spcBef>
              <a:spcAft>
                <a:spcPts val="0"/>
              </a:spcAft>
              <a:buNone/>
            </a:pPr>
            <a:r>
              <a:rPr lang="en-US">
                <a:latin typeface="Times New Roman"/>
                <a:ea typeface="Times New Roman"/>
                <a:cs typeface="Times New Roman"/>
                <a:sym typeface="Times New Roman"/>
              </a:rPr>
              <a:t>Join our prediction to the dataframe.</a:t>
            </a:r>
            <a:endParaRPr>
              <a:latin typeface="Times New Roman"/>
              <a:ea typeface="Times New Roman"/>
              <a:cs typeface="Times New Roman"/>
              <a:sym typeface="Times New Roman"/>
            </a:endParaRPr>
          </a:p>
        </p:txBody>
      </p:sp>
      <p:pic>
        <p:nvPicPr>
          <p:cNvPr id="469" name="Google Shape;469;gadc2479784_1_186"/>
          <p:cNvPicPr preferRelativeResize="0"/>
          <p:nvPr/>
        </p:nvPicPr>
        <p:blipFill>
          <a:blip r:embed="rId3">
            <a:alphaModFix/>
          </a:blip>
          <a:stretch>
            <a:fillRect/>
          </a:stretch>
        </p:blipFill>
        <p:spPr>
          <a:xfrm>
            <a:off x="4740900" y="2065250"/>
            <a:ext cx="6819900" cy="34861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gadc2479784_1_19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Visualize the results</a:t>
            </a:r>
            <a:endParaRPr/>
          </a:p>
        </p:txBody>
      </p:sp>
      <p:sp>
        <p:nvSpPr>
          <p:cNvPr id="475" name="Google Shape;475;gadc2479784_1_192"/>
          <p:cNvSpPr txBox="1">
            <a:spLocks noGrp="1"/>
          </p:cNvSpPr>
          <p:nvPr>
            <p:ph type="body" idx="1"/>
          </p:nvPr>
        </p:nvSpPr>
        <p:spPr>
          <a:xfrm>
            <a:off x="838200" y="2011675"/>
            <a:ext cx="3890700" cy="41604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latin typeface="Times New Roman"/>
                <a:ea typeface="Times New Roman"/>
                <a:cs typeface="Times New Roman"/>
                <a:sym typeface="Times New Roman"/>
              </a:rPr>
              <a:t>Although it’s not be 10 clusters as we build the dataset. </a:t>
            </a:r>
            <a:endParaRPr>
              <a:latin typeface="Times New Roman"/>
              <a:ea typeface="Times New Roman"/>
              <a:cs typeface="Times New Roman"/>
              <a:sym typeface="Times New Roman"/>
            </a:endParaRPr>
          </a:p>
          <a:p>
            <a:pPr marL="0" lvl="0" indent="0" algn="l" rtl="0">
              <a:spcBef>
                <a:spcPts val="1000"/>
              </a:spcBef>
              <a:spcAft>
                <a:spcPts val="0"/>
              </a:spcAft>
              <a:buNone/>
            </a:pPr>
            <a:r>
              <a:rPr lang="en-US">
                <a:latin typeface="Times New Roman"/>
                <a:ea typeface="Times New Roman"/>
                <a:cs typeface="Times New Roman"/>
                <a:sym typeface="Times New Roman"/>
              </a:rPr>
              <a:t>But it looks good to get clear clusters.</a:t>
            </a:r>
            <a:endParaRPr>
              <a:latin typeface="Times New Roman"/>
              <a:ea typeface="Times New Roman"/>
              <a:cs typeface="Times New Roman"/>
              <a:sym typeface="Times New Roman"/>
            </a:endParaRPr>
          </a:p>
        </p:txBody>
      </p:sp>
      <p:pic>
        <p:nvPicPr>
          <p:cNvPr id="476" name="Google Shape;476;gadc2479784_1_192"/>
          <p:cNvPicPr preferRelativeResize="0"/>
          <p:nvPr/>
        </p:nvPicPr>
        <p:blipFill>
          <a:blip r:embed="rId3">
            <a:alphaModFix/>
          </a:blip>
          <a:stretch>
            <a:fillRect/>
          </a:stretch>
        </p:blipFill>
        <p:spPr>
          <a:xfrm>
            <a:off x="4728998" y="1305250"/>
            <a:ext cx="6624801" cy="530607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gadc2479784_1_19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Visualize the results</a:t>
            </a:r>
            <a:endParaRPr/>
          </a:p>
        </p:txBody>
      </p:sp>
      <p:sp>
        <p:nvSpPr>
          <p:cNvPr id="482" name="Google Shape;482;gadc2479784_1_198"/>
          <p:cNvSpPr txBox="1">
            <a:spLocks noGrp="1"/>
          </p:cNvSpPr>
          <p:nvPr>
            <p:ph type="body" idx="1"/>
          </p:nvPr>
        </p:nvSpPr>
        <p:spPr>
          <a:xfrm>
            <a:off x="838200" y="2011675"/>
            <a:ext cx="3774900" cy="41604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latin typeface="Times New Roman"/>
                <a:ea typeface="Times New Roman"/>
                <a:cs typeface="Times New Roman"/>
                <a:sym typeface="Times New Roman"/>
              </a:rPr>
              <a:t>If we set k = 10</a:t>
            </a:r>
            <a:endParaRPr>
              <a:latin typeface="Times New Roman"/>
              <a:ea typeface="Times New Roman"/>
              <a:cs typeface="Times New Roman"/>
              <a:sym typeface="Times New Roman"/>
            </a:endParaRPr>
          </a:p>
          <a:p>
            <a:pPr marL="0" lvl="0" indent="0" algn="l" rtl="0">
              <a:spcBef>
                <a:spcPts val="1000"/>
              </a:spcBef>
              <a:spcAft>
                <a:spcPts val="0"/>
              </a:spcAft>
              <a:buNone/>
            </a:pPr>
            <a:r>
              <a:rPr lang="en-US">
                <a:latin typeface="Times New Roman"/>
                <a:ea typeface="Times New Roman"/>
                <a:cs typeface="Times New Roman"/>
                <a:sym typeface="Times New Roman"/>
              </a:rPr>
              <a:t>as how we build our dataset</a:t>
            </a:r>
            <a:endParaRPr>
              <a:latin typeface="Times New Roman"/>
              <a:ea typeface="Times New Roman"/>
              <a:cs typeface="Times New Roman"/>
              <a:sym typeface="Times New Roman"/>
            </a:endParaRPr>
          </a:p>
          <a:p>
            <a:pPr marL="0" lvl="0" indent="0" algn="l" rtl="0">
              <a:spcBef>
                <a:spcPts val="1000"/>
              </a:spcBef>
              <a:spcAft>
                <a:spcPts val="0"/>
              </a:spcAft>
              <a:buNone/>
            </a:pPr>
            <a:endParaRPr>
              <a:latin typeface="Times New Roman"/>
              <a:ea typeface="Times New Roman"/>
              <a:cs typeface="Times New Roman"/>
              <a:sym typeface="Times New Roman"/>
            </a:endParaRPr>
          </a:p>
          <a:p>
            <a:pPr marL="0" lvl="0" indent="0" algn="l" rtl="0">
              <a:spcBef>
                <a:spcPts val="1000"/>
              </a:spcBef>
              <a:spcAft>
                <a:spcPts val="0"/>
              </a:spcAft>
              <a:buNone/>
            </a:pPr>
            <a:r>
              <a:rPr lang="en-US">
                <a:latin typeface="Times New Roman"/>
                <a:ea typeface="Times New Roman"/>
                <a:cs typeface="Times New Roman"/>
                <a:sym typeface="Times New Roman"/>
              </a:rPr>
              <a:t>The result is not good as k = 5</a:t>
            </a:r>
            <a:endParaRPr>
              <a:latin typeface="Times New Roman"/>
              <a:ea typeface="Times New Roman"/>
              <a:cs typeface="Times New Roman"/>
              <a:sym typeface="Times New Roman"/>
            </a:endParaRPr>
          </a:p>
        </p:txBody>
      </p:sp>
      <p:pic>
        <p:nvPicPr>
          <p:cNvPr id="483" name="Google Shape;483;gadc2479784_1_198"/>
          <p:cNvPicPr preferRelativeResize="0"/>
          <p:nvPr/>
        </p:nvPicPr>
        <p:blipFill>
          <a:blip r:embed="rId3">
            <a:alphaModFix/>
          </a:blip>
          <a:stretch>
            <a:fillRect/>
          </a:stretch>
        </p:blipFill>
        <p:spPr>
          <a:xfrm>
            <a:off x="4925850" y="1309700"/>
            <a:ext cx="6070832" cy="48623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gadc2479784_1_20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Why</a:t>
            </a:r>
            <a:endParaRPr/>
          </a:p>
        </p:txBody>
      </p:sp>
      <p:sp>
        <p:nvSpPr>
          <p:cNvPr id="489" name="Google Shape;489;gadc2479784_1_204"/>
          <p:cNvSpPr txBox="1">
            <a:spLocks noGrp="1"/>
          </p:cNvSpPr>
          <p:nvPr>
            <p:ph type="body" idx="1"/>
          </p:nvPr>
        </p:nvSpPr>
        <p:spPr>
          <a:xfrm>
            <a:off x="838200" y="2011680"/>
            <a:ext cx="10515600" cy="4160400"/>
          </a:xfrm>
          <a:prstGeom prst="rect">
            <a:avLst/>
          </a:prstGeom>
        </p:spPr>
        <p:txBody>
          <a:bodyPr spcFirstLastPara="1" wrap="square" lIns="91425" tIns="45700" rIns="91425" bIns="45700" anchor="t" anchorCtr="0">
            <a:noAutofit/>
          </a:bodyPr>
          <a:lstStyle/>
          <a:p>
            <a:pPr marL="457200" lvl="0" indent="-381000" algn="l" rtl="0">
              <a:lnSpc>
                <a:spcPct val="115000"/>
              </a:lnSpc>
              <a:spcBef>
                <a:spcPts val="1000"/>
              </a:spcBef>
              <a:spcAft>
                <a:spcPts val="0"/>
              </a:spcAft>
              <a:buSzPts val="2400"/>
              <a:buFont typeface="Times New Roman"/>
              <a:buAutoNum type="arabicPeriod"/>
            </a:pPr>
            <a:r>
              <a:rPr lang="en-US">
                <a:latin typeface="Times New Roman"/>
                <a:ea typeface="Times New Roman"/>
                <a:cs typeface="Times New Roman"/>
                <a:sym typeface="Times New Roman"/>
              </a:rPr>
              <a:t>We created 1 million data points in our dataset. Too many data points may lead to unclear boundary for clusters.</a:t>
            </a:r>
            <a:endParaRPr>
              <a:latin typeface="Times New Roman"/>
              <a:ea typeface="Times New Roman"/>
              <a:cs typeface="Times New Roman"/>
              <a:sym typeface="Times New Roman"/>
            </a:endParaRPr>
          </a:p>
          <a:p>
            <a:pPr marL="457200" lvl="0" indent="-381000" algn="l" rtl="0">
              <a:lnSpc>
                <a:spcPct val="115000"/>
              </a:lnSpc>
              <a:spcBef>
                <a:spcPts val="0"/>
              </a:spcBef>
              <a:spcAft>
                <a:spcPts val="0"/>
              </a:spcAft>
              <a:buSzPts val="2400"/>
              <a:buFont typeface="Times New Roman"/>
              <a:buAutoNum type="arabicPeriod"/>
            </a:pPr>
            <a:r>
              <a:rPr lang="en-US">
                <a:latin typeface="Times New Roman"/>
                <a:ea typeface="Times New Roman"/>
                <a:cs typeface="Times New Roman"/>
                <a:sym typeface="Times New Roman"/>
              </a:rPr>
              <a:t>We use make_blobs function and set the standard deviation to be 1. It’s too large, so some clusters are mixed together.</a:t>
            </a:r>
            <a:endParaRPr>
              <a:latin typeface="Times New Roman"/>
              <a:ea typeface="Times New Roman"/>
              <a:cs typeface="Times New Roman"/>
              <a:sym typeface="Times New Roman"/>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gadc2479784_1_20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Another dataset</a:t>
            </a:r>
            <a:endParaRPr/>
          </a:p>
        </p:txBody>
      </p:sp>
      <p:sp>
        <p:nvSpPr>
          <p:cNvPr id="495" name="Google Shape;495;gadc2479784_1_209"/>
          <p:cNvSpPr txBox="1">
            <a:spLocks noGrp="1"/>
          </p:cNvSpPr>
          <p:nvPr>
            <p:ph type="body" idx="1"/>
          </p:nvPr>
        </p:nvSpPr>
        <p:spPr>
          <a:xfrm>
            <a:off x="838200" y="2011675"/>
            <a:ext cx="3996900" cy="4160400"/>
          </a:xfrm>
          <a:prstGeom prst="rect">
            <a:avLst/>
          </a:prstGeom>
        </p:spPr>
        <p:txBody>
          <a:bodyPr spcFirstLastPara="1" wrap="square" lIns="91425" tIns="45700" rIns="91425" bIns="45700" anchor="t" anchorCtr="0">
            <a:noAutofit/>
          </a:bodyPr>
          <a:lstStyle/>
          <a:p>
            <a:pPr marL="0" lvl="0" indent="0" algn="l" rtl="0">
              <a:lnSpc>
                <a:spcPct val="115000"/>
              </a:lnSpc>
              <a:spcBef>
                <a:spcPts val="1000"/>
              </a:spcBef>
              <a:spcAft>
                <a:spcPts val="0"/>
              </a:spcAft>
              <a:buNone/>
            </a:pPr>
            <a:r>
              <a:rPr lang="en-US">
                <a:latin typeface="Times New Roman"/>
                <a:ea typeface="Times New Roman"/>
                <a:cs typeface="Times New Roman"/>
                <a:sym typeface="Times New Roman"/>
              </a:rPr>
              <a:t>Set the standard deviation to be 0.5 to create another dataset </a:t>
            </a:r>
            <a:endParaRPr>
              <a:latin typeface="Times New Roman"/>
              <a:ea typeface="Times New Roman"/>
              <a:cs typeface="Times New Roman"/>
              <a:sym typeface="Times New Roman"/>
            </a:endParaRPr>
          </a:p>
        </p:txBody>
      </p:sp>
      <p:pic>
        <p:nvPicPr>
          <p:cNvPr id="496" name="Google Shape;496;gadc2479784_1_209"/>
          <p:cNvPicPr preferRelativeResize="0"/>
          <p:nvPr/>
        </p:nvPicPr>
        <p:blipFill>
          <a:blip r:embed="rId3">
            <a:alphaModFix/>
          </a:blip>
          <a:stretch>
            <a:fillRect/>
          </a:stretch>
        </p:blipFill>
        <p:spPr>
          <a:xfrm>
            <a:off x="5110850" y="1386825"/>
            <a:ext cx="6179671" cy="48623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gadc2479784_1_21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Silhouette and prediction</a:t>
            </a:r>
            <a:endParaRPr/>
          </a:p>
        </p:txBody>
      </p:sp>
      <p:pic>
        <p:nvPicPr>
          <p:cNvPr id="502" name="Google Shape;502;gadc2479784_1_215"/>
          <p:cNvPicPr preferRelativeResize="0"/>
          <p:nvPr/>
        </p:nvPicPr>
        <p:blipFill>
          <a:blip r:embed="rId3">
            <a:alphaModFix/>
          </a:blip>
          <a:stretch>
            <a:fillRect/>
          </a:stretch>
        </p:blipFill>
        <p:spPr>
          <a:xfrm>
            <a:off x="0" y="2006604"/>
            <a:ext cx="6430825" cy="4313495"/>
          </a:xfrm>
          <a:prstGeom prst="rect">
            <a:avLst/>
          </a:prstGeom>
          <a:noFill/>
          <a:ln>
            <a:noFill/>
          </a:ln>
        </p:spPr>
      </p:pic>
      <p:pic>
        <p:nvPicPr>
          <p:cNvPr id="503" name="Google Shape;503;gadc2479784_1_215"/>
          <p:cNvPicPr preferRelativeResize="0"/>
          <p:nvPr/>
        </p:nvPicPr>
        <p:blipFill>
          <a:blip r:embed="rId4">
            <a:alphaModFix/>
          </a:blip>
          <a:stretch>
            <a:fillRect/>
          </a:stretch>
        </p:blipFill>
        <p:spPr>
          <a:xfrm>
            <a:off x="5802050" y="1413000"/>
            <a:ext cx="6185082" cy="504964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gadc2479784_1_24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a:t>High dimension</a:t>
            </a:r>
            <a:endParaRPr/>
          </a:p>
        </p:txBody>
      </p:sp>
      <p:sp>
        <p:nvSpPr>
          <p:cNvPr id="509" name="Google Shape;509;gadc2479784_1_241"/>
          <p:cNvSpPr txBox="1">
            <a:spLocks noGrp="1"/>
          </p:cNvSpPr>
          <p:nvPr>
            <p:ph type="body" idx="1"/>
          </p:nvPr>
        </p:nvSpPr>
        <p:spPr>
          <a:xfrm>
            <a:off x="838200" y="2011675"/>
            <a:ext cx="8449800" cy="12078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latin typeface="Times New Roman"/>
                <a:ea typeface="Times New Roman"/>
                <a:cs typeface="Times New Roman"/>
                <a:sym typeface="Times New Roman"/>
              </a:rPr>
              <a:t>Create a 10 dimension dataset</a:t>
            </a:r>
            <a:endParaRPr>
              <a:latin typeface="Times New Roman"/>
              <a:ea typeface="Times New Roman"/>
              <a:cs typeface="Times New Roman"/>
              <a:sym typeface="Times New Roman"/>
            </a:endParaRPr>
          </a:p>
        </p:txBody>
      </p:sp>
      <p:pic>
        <p:nvPicPr>
          <p:cNvPr id="510" name="Google Shape;510;gadc2479784_1_241"/>
          <p:cNvPicPr preferRelativeResize="0"/>
          <p:nvPr/>
        </p:nvPicPr>
        <p:blipFill>
          <a:blip r:embed="rId3">
            <a:alphaModFix/>
          </a:blip>
          <a:stretch>
            <a:fillRect/>
          </a:stretch>
        </p:blipFill>
        <p:spPr>
          <a:xfrm>
            <a:off x="152400" y="3371875"/>
            <a:ext cx="11887200" cy="239829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gadc2479784_1_22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Silhouette</a:t>
            </a:r>
            <a:endParaRPr/>
          </a:p>
        </p:txBody>
      </p:sp>
      <p:sp>
        <p:nvSpPr>
          <p:cNvPr id="516" name="Google Shape;516;gadc2479784_1_227"/>
          <p:cNvSpPr txBox="1">
            <a:spLocks noGrp="1"/>
          </p:cNvSpPr>
          <p:nvPr>
            <p:ph type="body" idx="1"/>
          </p:nvPr>
        </p:nvSpPr>
        <p:spPr>
          <a:xfrm>
            <a:off x="838200" y="2011675"/>
            <a:ext cx="4662900" cy="41604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latin typeface="Times New Roman"/>
                <a:ea typeface="Times New Roman"/>
                <a:cs typeface="Times New Roman"/>
                <a:sym typeface="Times New Roman"/>
              </a:rPr>
              <a:t>The best silhouette of k = 9.</a:t>
            </a:r>
            <a:endParaRPr>
              <a:latin typeface="Times New Roman"/>
              <a:ea typeface="Times New Roman"/>
              <a:cs typeface="Times New Roman"/>
              <a:sym typeface="Times New Roman"/>
            </a:endParaRPr>
          </a:p>
        </p:txBody>
      </p:sp>
      <p:pic>
        <p:nvPicPr>
          <p:cNvPr id="517" name="Google Shape;517;gadc2479784_1_227"/>
          <p:cNvPicPr preferRelativeResize="0"/>
          <p:nvPr/>
        </p:nvPicPr>
        <p:blipFill>
          <a:blip r:embed="rId3">
            <a:alphaModFix/>
          </a:blip>
          <a:stretch>
            <a:fillRect/>
          </a:stretch>
        </p:blipFill>
        <p:spPr>
          <a:xfrm>
            <a:off x="5653500" y="1843225"/>
            <a:ext cx="6386099" cy="4454867"/>
          </a:xfrm>
          <a:prstGeom prst="rect">
            <a:avLst/>
          </a:prstGeom>
          <a:noFill/>
          <a:ln>
            <a:noFill/>
          </a:ln>
        </p:spPr>
      </p:pic>
      <p:cxnSp>
        <p:nvCxnSpPr>
          <p:cNvPr id="518" name="Google Shape;518;gadc2479784_1_227"/>
          <p:cNvCxnSpPr/>
          <p:nvPr/>
        </p:nvCxnSpPr>
        <p:spPr>
          <a:xfrm>
            <a:off x="8449150" y="2269550"/>
            <a:ext cx="0" cy="3725100"/>
          </a:xfrm>
          <a:prstGeom prst="straightConnector1">
            <a:avLst/>
          </a:prstGeom>
          <a:noFill/>
          <a:ln w="9525" cap="flat" cmpd="sng">
            <a:solidFill>
              <a:srgbClr val="FF0000"/>
            </a:solidFill>
            <a:prstDash val="dot"/>
            <a:round/>
            <a:headEnd type="none" w="med" len="med"/>
            <a:tailEnd type="none" w="med" len="med"/>
          </a:ln>
        </p:spPr>
      </p:cxnSp>
      <p:cxnSp>
        <p:nvCxnSpPr>
          <p:cNvPr id="519" name="Google Shape;519;gadc2479784_1_227"/>
          <p:cNvCxnSpPr/>
          <p:nvPr/>
        </p:nvCxnSpPr>
        <p:spPr>
          <a:xfrm rot="10800000">
            <a:off x="6228850" y="2257225"/>
            <a:ext cx="2220300" cy="0"/>
          </a:xfrm>
          <a:prstGeom prst="straightConnector1">
            <a:avLst/>
          </a:prstGeom>
          <a:noFill/>
          <a:ln w="9525" cap="flat" cmpd="sng">
            <a:solidFill>
              <a:srgbClr val="FF0000"/>
            </a:solidFill>
            <a:prstDash val="dot"/>
            <a:round/>
            <a:headEnd type="none" w="med" len="med"/>
            <a:tailEnd type="none" w="med" len="med"/>
          </a:ln>
        </p:spPr>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gadc2479784_1_23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Centroid of  k = 9</a:t>
            </a:r>
            <a:endParaRPr/>
          </a:p>
        </p:txBody>
      </p:sp>
      <p:pic>
        <p:nvPicPr>
          <p:cNvPr id="525" name="Google Shape;525;gadc2479784_1_235"/>
          <p:cNvPicPr preferRelativeResize="0"/>
          <p:nvPr/>
        </p:nvPicPr>
        <p:blipFill>
          <a:blip r:embed="rId3">
            <a:alphaModFix/>
          </a:blip>
          <a:stretch>
            <a:fillRect/>
          </a:stretch>
        </p:blipFill>
        <p:spPr>
          <a:xfrm>
            <a:off x="2047550" y="1690825"/>
            <a:ext cx="8470451" cy="45786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gaec1ca7c70_4_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Other algorithm</a:t>
            </a:r>
            <a:endParaRPr/>
          </a:p>
        </p:txBody>
      </p:sp>
      <p:sp>
        <p:nvSpPr>
          <p:cNvPr id="531" name="Google Shape;531;gaec1ca7c70_4_0"/>
          <p:cNvSpPr txBox="1">
            <a:spLocks noGrp="1"/>
          </p:cNvSpPr>
          <p:nvPr>
            <p:ph type="body" idx="1"/>
          </p:nvPr>
        </p:nvSpPr>
        <p:spPr>
          <a:xfrm>
            <a:off x="838200" y="2011680"/>
            <a:ext cx="10515600" cy="41604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latin typeface="Times New Roman"/>
                <a:ea typeface="Times New Roman"/>
                <a:cs typeface="Times New Roman"/>
                <a:sym typeface="Times New Roman"/>
              </a:rPr>
              <a:t>BFR algorithm</a:t>
            </a:r>
            <a:endParaRPr>
              <a:latin typeface="Times New Roman"/>
              <a:ea typeface="Times New Roman"/>
              <a:cs typeface="Times New Roman"/>
              <a:sym typeface="Times New Roman"/>
            </a:endParaRPr>
          </a:p>
          <a:p>
            <a:pPr marL="0" lvl="0" indent="0" algn="l" rtl="0">
              <a:spcBef>
                <a:spcPts val="1000"/>
              </a:spcBef>
              <a:spcAft>
                <a:spcPts val="0"/>
              </a:spcAft>
              <a:buNone/>
            </a:pPr>
            <a:r>
              <a:rPr lang="en-US">
                <a:latin typeface="Times New Roman"/>
                <a:ea typeface="Times New Roman"/>
                <a:cs typeface="Times New Roman"/>
                <a:sym typeface="Times New Roman"/>
              </a:rPr>
              <a:t>CURE algorithm</a:t>
            </a:r>
            <a:endParaRPr>
              <a:latin typeface="Times New Roman"/>
              <a:ea typeface="Times New Roman"/>
              <a:cs typeface="Times New Roman"/>
              <a:sym typeface="Times New Roman"/>
            </a:endParaRPr>
          </a:p>
          <a:p>
            <a:pPr marL="0" lvl="0" indent="0" algn="l" rtl="0">
              <a:spcBef>
                <a:spcPts val="1000"/>
              </a:spcBef>
              <a:spcAft>
                <a:spcPts val="0"/>
              </a:spcAft>
              <a:buNone/>
            </a:pPr>
            <a:r>
              <a:rPr lang="en-US">
                <a:latin typeface="Times New Roman"/>
                <a:ea typeface="Times New Roman"/>
                <a:cs typeface="Times New Roman"/>
                <a:sym typeface="Times New Roman"/>
              </a:rPr>
              <a:t>K-modes</a:t>
            </a:r>
            <a:endParaRPr>
              <a:latin typeface="Times New Roman"/>
              <a:ea typeface="Times New Roman"/>
              <a:cs typeface="Times New Roman"/>
              <a:sym typeface="Times New Roman"/>
            </a:endParaRPr>
          </a:p>
          <a:p>
            <a:pPr marL="0" lvl="0" indent="0" algn="l" rtl="0">
              <a:spcBef>
                <a:spcPts val="1000"/>
              </a:spcBef>
              <a:spcAft>
                <a:spcPts val="0"/>
              </a:spcAft>
              <a:buNone/>
            </a:pPr>
            <a:r>
              <a:rPr lang="en-US">
                <a:latin typeface="Times New Roman"/>
                <a:ea typeface="Times New Roman"/>
                <a:cs typeface="Times New Roman"/>
                <a:sym typeface="Times New Roman"/>
              </a:rPr>
              <a:t>K-prototype</a:t>
            </a:r>
            <a:endParaRPr>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gadc2479784_1_2"/>
          <p:cNvPicPr preferRelativeResize="0"/>
          <p:nvPr/>
        </p:nvPicPr>
        <p:blipFill>
          <a:blip r:embed="rId3">
            <a:alphaModFix/>
          </a:blip>
          <a:stretch>
            <a:fillRect/>
          </a:stretch>
        </p:blipFill>
        <p:spPr>
          <a:xfrm>
            <a:off x="0" y="2060075"/>
            <a:ext cx="11887203" cy="4169495"/>
          </a:xfrm>
          <a:prstGeom prst="rect">
            <a:avLst/>
          </a:prstGeom>
          <a:noFill/>
          <a:ln>
            <a:noFill/>
          </a:ln>
        </p:spPr>
      </p:pic>
      <p:sp>
        <p:nvSpPr>
          <p:cNvPr id="137" name="Google Shape;137;gadc2479784_1_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Example</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gadd7b0fdcd_0_18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Reference</a:t>
            </a:r>
            <a:endParaRPr/>
          </a:p>
        </p:txBody>
      </p:sp>
      <p:sp>
        <p:nvSpPr>
          <p:cNvPr id="537" name="Google Shape;537;gadd7b0fdcd_0_185"/>
          <p:cNvSpPr txBox="1">
            <a:spLocks noGrp="1"/>
          </p:cNvSpPr>
          <p:nvPr>
            <p:ph type="body" idx="1"/>
          </p:nvPr>
        </p:nvSpPr>
        <p:spPr>
          <a:xfrm>
            <a:off x="838200" y="2011680"/>
            <a:ext cx="10515600" cy="4160400"/>
          </a:xfrm>
          <a:prstGeom prst="rect">
            <a:avLst/>
          </a:prstGeom>
        </p:spPr>
        <p:txBody>
          <a:bodyPr spcFirstLastPara="1" wrap="square" lIns="91425" tIns="45700" rIns="91425" bIns="45700" anchor="t" anchorCtr="0">
            <a:noAutofit/>
          </a:bodyPr>
          <a:lstStyle/>
          <a:p>
            <a:pPr marL="457200" lvl="0" indent="-381000" algn="l" rtl="0">
              <a:spcBef>
                <a:spcPts val="1000"/>
              </a:spcBef>
              <a:spcAft>
                <a:spcPts val="0"/>
              </a:spcAft>
              <a:buSzPts val="2400"/>
              <a:buFont typeface="Times New Roman"/>
              <a:buAutoNum type="arabicPeriod"/>
            </a:pPr>
            <a:r>
              <a:rPr lang="en-US" u="sng">
                <a:solidFill>
                  <a:schemeClr val="hlink"/>
                </a:solidFill>
                <a:hlinkClick r:id="rId3"/>
              </a:rPr>
              <a:t>https://rsandstroem.github.io/sparkkmeans.html</a:t>
            </a:r>
            <a:endParaRPr/>
          </a:p>
          <a:p>
            <a:pPr marL="457200" lvl="0" indent="-381000" algn="l" rtl="0">
              <a:spcBef>
                <a:spcPts val="0"/>
              </a:spcBef>
              <a:spcAft>
                <a:spcPts val="0"/>
              </a:spcAft>
              <a:buSzPts val="2400"/>
              <a:buFont typeface="Times New Roman"/>
              <a:buAutoNum type="arabicPeriod"/>
            </a:pPr>
            <a:r>
              <a:rPr lang="en-US" u="sng">
                <a:solidFill>
                  <a:schemeClr val="hlink"/>
                </a:solidFill>
                <a:hlinkClick r:id="rId4"/>
              </a:rPr>
              <a:t>https://www.geeksforgeeks.org/clustering-in-machine-learning/</a:t>
            </a:r>
            <a:endParaRPr/>
          </a:p>
          <a:p>
            <a:pPr marL="457200" lvl="0" indent="-381000" algn="l" rtl="0">
              <a:spcBef>
                <a:spcPts val="0"/>
              </a:spcBef>
              <a:spcAft>
                <a:spcPts val="0"/>
              </a:spcAft>
              <a:buSzPts val="2400"/>
              <a:buFont typeface="Times New Roman"/>
              <a:buAutoNum type="arabicPeriod"/>
            </a:pPr>
            <a:r>
              <a:rPr lang="en-US" u="sng">
                <a:solidFill>
                  <a:schemeClr val="hlink"/>
                </a:solidFill>
                <a:hlinkClick r:id="rId5"/>
              </a:rPr>
              <a:t>https://developers.google.com/machine-learning/clustering/algorithm/advantages-disadvantages</a:t>
            </a:r>
            <a:endParaRPr/>
          </a:p>
          <a:p>
            <a:pPr marL="457200" lvl="0" indent="-381000" algn="l" rtl="0">
              <a:spcBef>
                <a:spcPts val="0"/>
              </a:spcBef>
              <a:spcAft>
                <a:spcPts val="0"/>
              </a:spcAft>
              <a:buSzPts val="2400"/>
              <a:buFont typeface="Times New Roman"/>
              <a:buAutoNum type="arabicPeriod"/>
            </a:pPr>
            <a:r>
              <a:rPr lang="en-US" u="sng">
                <a:solidFill>
                  <a:schemeClr val="hlink"/>
                </a:solidFill>
              </a:rPr>
              <a:t>https://en.wikipedia.org/wiki/Silhouette_(clustering)</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gaec1ca7c70_3_0"/>
          <p:cNvSpPr txBox="1">
            <a:spLocks noGrp="1"/>
          </p:cNvSpPr>
          <p:nvPr>
            <p:ph type="title"/>
          </p:nvPr>
        </p:nvSpPr>
        <p:spPr>
          <a:xfrm>
            <a:off x="3355650" y="2766150"/>
            <a:ext cx="5480700" cy="1325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5700"/>
              <a:t>Thank you!</a:t>
            </a:r>
            <a:endParaRPr sz="57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a350608daf_0_2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Applications</a:t>
            </a:r>
            <a:endParaRPr/>
          </a:p>
        </p:txBody>
      </p:sp>
      <p:sp>
        <p:nvSpPr>
          <p:cNvPr id="143" name="Google Shape;143;ga350608daf_0_27"/>
          <p:cNvSpPr txBox="1">
            <a:spLocks noGrp="1"/>
          </p:cNvSpPr>
          <p:nvPr>
            <p:ph type="body" idx="1"/>
          </p:nvPr>
        </p:nvSpPr>
        <p:spPr>
          <a:xfrm>
            <a:off x="1143000" y="1881230"/>
            <a:ext cx="10515600" cy="41604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sz="2900">
                <a:latin typeface="Times New Roman"/>
                <a:ea typeface="Times New Roman"/>
                <a:cs typeface="Times New Roman"/>
                <a:sym typeface="Times New Roman"/>
              </a:rPr>
              <a:t>For example:</a:t>
            </a:r>
            <a:endParaRPr sz="2900">
              <a:latin typeface="Times New Roman"/>
              <a:ea typeface="Times New Roman"/>
              <a:cs typeface="Times New Roman"/>
              <a:sym typeface="Times New Roman"/>
            </a:endParaRPr>
          </a:p>
          <a:p>
            <a:pPr marL="457200" lvl="0" indent="-412750" algn="l" rtl="0">
              <a:spcBef>
                <a:spcPts val="1000"/>
              </a:spcBef>
              <a:spcAft>
                <a:spcPts val="0"/>
              </a:spcAft>
              <a:buSzPts val="2900"/>
              <a:buFont typeface="Times New Roman"/>
              <a:buChar char="•"/>
            </a:pPr>
            <a:r>
              <a:rPr lang="en-US" sz="2900">
                <a:latin typeface="Times New Roman"/>
                <a:ea typeface="Times New Roman"/>
                <a:cs typeface="Times New Roman"/>
                <a:sym typeface="Times New Roman"/>
              </a:rPr>
              <a:t>Human genetic clustering</a:t>
            </a:r>
            <a:endParaRPr sz="2900">
              <a:latin typeface="Times New Roman"/>
              <a:ea typeface="Times New Roman"/>
              <a:cs typeface="Times New Roman"/>
              <a:sym typeface="Times New Roman"/>
            </a:endParaRPr>
          </a:p>
          <a:p>
            <a:pPr marL="457200" lvl="0" indent="-412750" algn="l" rtl="0">
              <a:spcBef>
                <a:spcPts val="0"/>
              </a:spcBef>
              <a:spcAft>
                <a:spcPts val="0"/>
              </a:spcAft>
              <a:buSzPts val="2900"/>
              <a:buFont typeface="Times New Roman"/>
              <a:buChar char="•"/>
            </a:pPr>
            <a:r>
              <a:rPr lang="en-US" sz="2900">
                <a:latin typeface="Times New Roman"/>
                <a:ea typeface="Times New Roman"/>
                <a:cs typeface="Times New Roman"/>
                <a:sym typeface="Times New Roman"/>
              </a:rPr>
              <a:t>Grouping of shopping items</a:t>
            </a:r>
            <a:endParaRPr sz="2900">
              <a:latin typeface="Times New Roman"/>
              <a:ea typeface="Times New Roman"/>
              <a:cs typeface="Times New Roman"/>
              <a:sym typeface="Times New Roman"/>
            </a:endParaRPr>
          </a:p>
          <a:p>
            <a:pPr marL="457200" lvl="0" indent="-412750" algn="l" rtl="0">
              <a:spcBef>
                <a:spcPts val="0"/>
              </a:spcBef>
              <a:spcAft>
                <a:spcPts val="0"/>
              </a:spcAft>
              <a:buSzPts val="2900"/>
              <a:buFont typeface="Times New Roman"/>
              <a:buChar char="•"/>
            </a:pPr>
            <a:r>
              <a:rPr lang="en-US" sz="2900">
                <a:latin typeface="Times New Roman"/>
                <a:ea typeface="Times New Roman"/>
                <a:cs typeface="Times New Roman"/>
                <a:sym typeface="Times New Roman"/>
              </a:rPr>
              <a:t>E-commerce</a:t>
            </a:r>
            <a:endParaRPr sz="2900">
              <a:latin typeface="Times New Roman"/>
              <a:ea typeface="Times New Roman"/>
              <a:cs typeface="Times New Roman"/>
              <a:sym typeface="Times New Roman"/>
            </a:endParaRPr>
          </a:p>
          <a:p>
            <a:pPr marL="457200" lvl="0" indent="-412750" algn="l" rtl="0">
              <a:spcBef>
                <a:spcPts val="0"/>
              </a:spcBef>
              <a:spcAft>
                <a:spcPts val="0"/>
              </a:spcAft>
              <a:buSzPts val="2900"/>
              <a:buFont typeface="Times New Roman"/>
              <a:buChar char="•"/>
            </a:pPr>
            <a:r>
              <a:rPr lang="en-US" sz="2900">
                <a:latin typeface="Times New Roman"/>
                <a:ea typeface="Times New Roman"/>
                <a:cs typeface="Times New Roman"/>
                <a:sym typeface="Times New Roman"/>
              </a:rPr>
              <a:t>Social network analysis</a:t>
            </a:r>
            <a:endParaRPr sz="2900">
              <a:latin typeface="Times New Roman"/>
              <a:ea typeface="Times New Roman"/>
              <a:cs typeface="Times New Roman"/>
              <a:sym typeface="Times New Roman"/>
            </a:endParaRPr>
          </a:p>
          <a:p>
            <a:pPr marL="457200" lvl="0" indent="-412750" algn="l" rtl="0">
              <a:spcBef>
                <a:spcPts val="0"/>
              </a:spcBef>
              <a:spcAft>
                <a:spcPts val="0"/>
              </a:spcAft>
              <a:buSzPts val="2900"/>
              <a:buFont typeface="Times New Roman"/>
              <a:buChar char="•"/>
            </a:pPr>
            <a:r>
              <a:rPr lang="en-US" sz="2900">
                <a:latin typeface="Times New Roman"/>
                <a:ea typeface="Times New Roman"/>
                <a:cs typeface="Times New Roman"/>
                <a:sym typeface="Times New Roman"/>
              </a:rPr>
              <a:t>Recommender systems</a:t>
            </a:r>
            <a:endParaRPr sz="2900">
              <a:latin typeface="Times New Roman"/>
              <a:ea typeface="Times New Roman"/>
              <a:cs typeface="Times New Roman"/>
              <a:sym typeface="Times New Roman"/>
            </a:endParaRPr>
          </a:p>
          <a:p>
            <a:pPr marL="457200" lvl="0" indent="-412750" algn="l" rtl="0">
              <a:spcBef>
                <a:spcPts val="0"/>
              </a:spcBef>
              <a:spcAft>
                <a:spcPts val="0"/>
              </a:spcAft>
              <a:buSzPts val="2900"/>
              <a:buFont typeface="Times New Roman"/>
              <a:buChar char="•"/>
            </a:pPr>
            <a:r>
              <a:rPr lang="en-US" sz="2900">
                <a:latin typeface="Times New Roman"/>
                <a:ea typeface="Times New Roman"/>
                <a:cs typeface="Times New Roman"/>
                <a:sym typeface="Times New Roman"/>
              </a:rPr>
              <a:t>Crime analysis</a:t>
            </a:r>
            <a:endParaRPr sz="2900">
              <a:latin typeface="Times New Roman"/>
              <a:ea typeface="Times New Roman"/>
              <a:cs typeface="Times New Roman"/>
              <a:sym typeface="Times New Roman"/>
            </a:endParaRPr>
          </a:p>
          <a:p>
            <a:pPr marL="457200" marR="0" lvl="0" indent="-412750" algn="l" rtl="0">
              <a:lnSpc>
                <a:spcPct val="100000"/>
              </a:lnSpc>
              <a:spcBef>
                <a:spcPts val="0"/>
              </a:spcBef>
              <a:spcAft>
                <a:spcPts val="0"/>
              </a:spcAft>
              <a:buSzPts val="2900"/>
              <a:buFont typeface="Times New Roman"/>
              <a:buChar char="•"/>
            </a:pPr>
            <a:r>
              <a:rPr lang="en-US" sz="2900">
                <a:latin typeface="Times New Roman"/>
                <a:ea typeface="Times New Roman"/>
                <a:cs typeface="Times New Roman"/>
                <a:sym typeface="Times New Roman"/>
              </a:rPr>
              <a:t>image segmentation</a:t>
            </a:r>
            <a:endParaRPr sz="2900">
              <a:latin typeface="Times New Roman"/>
              <a:ea typeface="Times New Roman"/>
              <a:cs typeface="Times New Roman"/>
              <a:sym typeface="Times New Roman"/>
            </a:endParaRPr>
          </a:p>
          <a:p>
            <a:pPr marL="457200" lvl="0" indent="0" algn="l" rtl="0">
              <a:spcBef>
                <a:spcPts val="1000"/>
              </a:spcBef>
              <a:spcAft>
                <a:spcPts val="0"/>
              </a:spcAft>
              <a:buNone/>
            </a:pPr>
            <a:endParaRPr sz="290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ga350608daf_0_1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Challenges in the Large Scale Setting</a:t>
            </a:r>
            <a:endParaRPr/>
          </a:p>
        </p:txBody>
      </p:sp>
      <p:sp>
        <p:nvSpPr>
          <p:cNvPr id="149" name="Google Shape;149;ga350608daf_0_17"/>
          <p:cNvSpPr txBox="1">
            <a:spLocks noGrp="1"/>
          </p:cNvSpPr>
          <p:nvPr>
            <p:ph type="body" idx="1"/>
          </p:nvPr>
        </p:nvSpPr>
        <p:spPr>
          <a:xfrm>
            <a:off x="838200" y="2011680"/>
            <a:ext cx="10515600" cy="4160400"/>
          </a:xfrm>
          <a:prstGeom prst="rect">
            <a:avLst/>
          </a:prstGeom>
        </p:spPr>
        <p:txBody>
          <a:bodyPr spcFirstLastPara="1" wrap="square" lIns="91425" tIns="45700" rIns="91425" bIns="45700" anchor="t" anchorCtr="0">
            <a:noAutofit/>
          </a:bodyPr>
          <a:lstStyle/>
          <a:p>
            <a:pPr marL="457200" lvl="0" indent="-412750" algn="l" rtl="0">
              <a:spcBef>
                <a:spcPts val="1000"/>
              </a:spcBef>
              <a:spcAft>
                <a:spcPts val="0"/>
              </a:spcAft>
              <a:buSzPts val="2900"/>
              <a:buFont typeface="Times New Roman"/>
              <a:buChar char="•"/>
            </a:pPr>
            <a:r>
              <a:rPr lang="en-US" sz="2900">
                <a:latin typeface="Times New Roman"/>
                <a:ea typeface="Times New Roman"/>
                <a:cs typeface="Times New Roman"/>
                <a:sym typeface="Times New Roman"/>
              </a:rPr>
              <a:t>Clustering seems easy when the data size is small with only 2 dimensions.</a:t>
            </a:r>
            <a:endParaRPr sz="2900">
              <a:latin typeface="Times New Roman"/>
              <a:ea typeface="Times New Roman"/>
              <a:cs typeface="Times New Roman"/>
              <a:sym typeface="Times New Roman"/>
            </a:endParaRPr>
          </a:p>
          <a:p>
            <a:pPr marL="457200" lvl="0" indent="-412750" algn="l" rtl="0">
              <a:spcBef>
                <a:spcPts val="0"/>
              </a:spcBef>
              <a:spcAft>
                <a:spcPts val="0"/>
              </a:spcAft>
              <a:buSzPts val="2900"/>
              <a:buChar char="•"/>
            </a:pPr>
            <a:r>
              <a:rPr lang="en-US" sz="2900">
                <a:latin typeface="Times New Roman"/>
                <a:ea typeface="Times New Roman"/>
                <a:cs typeface="Times New Roman"/>
                <a:sym typeface="Times New Roman"/>
              </a:rPr>
              <a:t>But in most cases, the applications involve</a:t>
            </a:r>
            <a:r>
              <a:rPr lang="en-US" sz="2900" b="1">
                <a:latin typeface="Times New Roman"/>
                <a:ea typeface="Times New Roman"/>
                <a:cs typeface="Times New Roman"/>
                <a:sym typeface="Times New Roman"/>
              </a:rPr>
              <a:t> high-dimensional space</a:t>
            </a:r>
            <a:r>
              <a:rPr lang="en-US" sz="2900">
                <a:latin typeface="Times New Roman"/>
                <a:ea typeface="Times New Roman"/>
                <a:cs typeface="Times New Roman"/>
                <a:sym typeface="Times New Roman"/>
              </a:rPr>
              <a:t>.</a:t>
            </a:r>
            <a:endParaRPr sz="2900">
              <a:latin typeface="Times New Roman"/>
              <a:ea typeface="Times New Roman"/>
              <a:cs typeface="Times New Roman"/>
              <a:sym typeface="Times New Roman"/>
            </a:endParaRPr>
          </a:p>
          <a:p>
            <a:pPr marL="457200" lvl="0" indent="-412750" algn="l" rtl="0">
              <a:spcBef>
                <a:spcPts val="0"/>
              </a:spcBef>
              <a:spcAft>
                <a:spcPts val="0"/>
              </a:spcAft>
              <a:buSzPts val="2900"/>
              <a:buFont typeface="Times New Roman"/>
              <a:buChar char="•"/>
            </a:pPr>
            <a:r>
              <a:rPr lang="en-US" sz="2900">
                <a:latin typeface="Times New Roman"/>
                <a:ea typeface="Times New Roman"/>
                <a:cs typeface="Times New Roman"/>
                <a:sym typeface="Times New Roman"/>
              </a:rPr>
              <a:t>Many popular clustering algorithms are inherently difficult to parallelize, and inefficient at large scales.</a:t>
            </a:r>
            <a:endParaRPr sz="29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a350608daf_0_2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Distance Measurement </a:t>
            </a:r>
            <a:endParaRPr/>
          </a:p>
        </p:txBody>
      </p:sp>
      <p:sp>
        <p:nvSpPr>
          <p:cNvPr id="155" name="Google Shape;155;ga350608daf_0_22"/>
          <p:cNvSpPr txBox="1">
            <a:spLocks noGrp="1"/>
          </p:cNvSpPr>
          <p:nvPr>
            <p:ph type="body" idx="1"/>
          </p:nvPr>
        </p:nvSpPr>
        <p:spPr>
          <a:xfrm>
            <a:off x="838200" y="1403225"/>
            <a:ext cx="10771500" cy="4692600"/>
          </a:xfrm>
          <a:prstGeom prst="rect">
            <a:avLst/>
          </a:prstGeom>
        </p:spPr>
        <p:txBody>
          <a:bodyPr spcFirstLastPara="1" wrap="square" lIns="91425" tIns="45700" rIns="91425" bIns="45700" anchor="t" anchorCtr="0">
            <a:noAutofit/>
          </a:bodyPr>
          <a:lstStyle/>
          <a:p>
            <a:pPr marL="457200" lvl="0" indent="-400050" algn="l" rtl="0">
              <a:spcBef>
                <a:spcPts val="1000"/>
              </a:spcBef>
              <a:spcAft>
                <a:spcPts val="0"/>
              </a:spcAft>
              <a:buSzPts val="2700"/>
              <a:buFont typeface="Times New Roman"/>
              <a:buChar char="•"/>
            </a:pPr>
            <a:r>
              <a:rPr lang="en-US" sz="2700" b="1">
                <a:latin typeface="Times New Roman"/>
                <a:ea typeface="Times New Roman"/>
                <a:cs typeface="Times New Roman"/>
                <a:sym typeface="Times New Roman"/>
              </a:rPr>
              <a:t>Euclidean Space</a:t>
            </a:r>
            <a:endParaRPr sz="2700" b="1">
              <a:latin typeface="Times New Roman"/>
              <a:ea typeface="Times New Roman"/>
              <a:cs typeface="Times New Roman"/>
              <a:sym typeface="Times New Roman"/>
            </a:endParaRPr>
          </a:p>
          <a:p>
            <a:pPr marL="457200" lvl="0" indent="0" algn="l" rtl="0">
              <a:spcBef>
                <a:spcPts val="1000"/>
              </a:spcBef>
              <a:spcAft>
                <a:spcPts val="0"/>
              </a:spcAft>
              <a:buNone/>
            </a:pPr>
            <a:r>
              <a:rPr lang="en-US" sz="2700">
                <a:latin typeface="Times New Roman"/>
                <a:ea typeface="Times New Roman"/>
                <a:cs typeface="Times New Roman"/>
                <a:sym typeface="Times New Roman"/>
              </a:rPr>
              <a:t>Let's consider d-dimensional Euclidean space. Given two random points </a:t>
            </a:r>
            <a:endParaRPr sz="2700">
              <a:latin typeface="Times New Roman"/>
              <a:ea typeface="Times New Roman"/>
              <a:cs typeface="Times New Roman"/>
              <a:sym typeface="Times New Roman"/>
            </a:endParaRPr>
          </a:p>
          <a:p>
            <a:pPr marL="457200" lvl="0" indent="0" algn="l" rtl="0">
              <a:spcBef>
                <a:spcPts val="1000"/>
              </a:spcBef>
              <a:spcAft>
                <a:spcPts val="0"/>
              </a:spcAft>
              <a:buNone/>
            </a:pPr>
            <a:endParaRPr sz="2700">
              <a:latin typeface="Times New Roman"/>
              <a:ea typeface="Times New Roman"/>
              <a:cs typeface="Times New Roman"/>
              <a:sym typeface="Times New Roman"/>
            </a:endParaRPr>
          </a:p>
          <a:p>
            <a:pPr marL="457200" lvl="0" indent="0" algn="l" rtl="0">
              <a:spcBef>
                <a:spcPts val="1000"/>
              </a:spcBef>
              <a:spcAft>
                <a:spcPts val="0"/>
              </a:spcAft>
              <a:buNone/>
            </a:pPr>
            <a:endParaRPr sz="1100">
              <a:latin typeface="Times New Roman"/>
              <a:ea typeface="Times New Roman"/>
              <a:cs typeface="Times New Roman"/>
              <a:sym typeface="Times New Roman"/>
            </a:endParaRPr>
          </a:p>
          <a:p>
            <a:pPr marL="457200" lvl="0" indent="0" algn="l" rtl="0">
              <a:spcBef>
                <a:spcPts val="1000"/>
              </a:spcBef>
              <a:spcAft>
                <a:spcPts val="0"/>
              </a:spcAft>
              <a:buNone/>
            </a:pPr>
            <a:endParaRPr sz="1100">
              <a:latin typeface="Times New Roman"/>
              <a:ea typeface="Times New Roman"/>
              <a:cs typeface="Times New Roman"/>
              <a:sym typeface="Times New Roman"/>
            </a:endParaRPr>
          </a:p>
          <a:p>
            <a:pPr marL="457200" lvl="0" indent="0" algn="l" rtl="0">
              <a:spcBef>
                <a:spcPts val="1000"/>
              </a:spcBef>
              <a:spcAft>
                <a:spcPts val="0"/>
              </a:spcAft>
              <a:buNone/>
            </a:pPr>
            <a:endParaRPr sz="400">
              <a:latin typeface="Times New Roman"/>
              <a:ea typeface="Times New Roman"/>
              <a:cs typeface="Times New Roman"/>
              <a:sym typeface="Times New Roman"/>
            </a:endParaRPr>
          </a:p>
          <a:p>
            <a:pPr marL="457200" lvl="0" indent="0" algn="l" rtl="0">
              <a:spcBef>
                <a:spcPts val="1000"/>
              </a:spcBef>
              <a:spcAft>
                <a:spcPts val="0"/>
              </a:spcAft>
              <a:buNone/>
            </a:pPr>
            <a:endParaRPr sz="1100">
              <a:latin typeface="Times New Roman"/>
              <a:ea typeface="Times New Roman"/>
              <a:cs typeface="Times New Roman"/>
              <a:sym typeface="Times New Roman"/>
            </a:endParaRPr>
          </a:p>
          <a:p>
            <a:pPr marL="0" lvl="0" indent="0" algn="l" rtl="0">
              <a:spcBef>
                <a:spcPts val="1000"/>
              </a:spcBef>
              <a:spcAft>
                <a:spcPts val="0"/>
              </a:spcAft>
              <a:buNone/>
            </a:pPr>
            <a:endParaRPr sz="1500">
              <a:latin typeface="Times New Roman"/>
              <a:ea typeface="Times New Roman"/>
              <a:cs typeface="Times New Roman"/>
              <a:sym typeface="Times New Roman"/>
            </a:endParaRPr>
          </a:p>
          <a:p>
            <a:pPr marL="457200" lvl="0" indent="-400050" algn="l" rtl="0">
              <a:spcBef>
                <a:spcPts val="1000"/>
              </a:spcBef>
              <a:spcAft>
                <a:spcPts val="0"/>
              </a:spcAft>
              <a:buSzPts val="2700"/>
              <a:buFont typeface="Times New Roman"/>
              <a:buChar char="•"/>
            </a:pPr>
            <a:r>
              <a:rPr lang="en-US" sz="2700" b="1">
                <a:latin typeface="Times New Roman"/>
                <a:ea typeface="Times New Roman"/>
                <a:cs typeface="Times New Roman"/>
                <a:sym typeface="Times New Roman"/>
              </a:rPr>
              <a:t>Non-Euclidean Space</a:t>
            </a:r>
            <a:endParaRPr sz="2700" b="1">
              <a:latin typeface="Times New Roman"/>
              <a:ea typeface="Times New Roman"/>
              <a:cs typeface="Times New Roman"/>
              <a:sym typeface="Times New Roman"/>
            </a:endParaRPr>
          </a:p>
          <a:p>
            <a:pPr marL="457200" lvl="0" indent="0" algn="l" rtl="0">
              <a:lnSpc>
                <a:spcPct val="90000"/>
              </a:lnSpc>
              <a:spcBef>
                <a:spcPts val="1000"/>
              </a:spcBef>
              <a:spcAft>
                <a:spcPts val="0"/>
              </a:spcAft>
              <a:buNone/>
            </a:pPr>
            <a:r>
              <a:rPr lang="en-US" sz="2700">
                <a:latin typeface="Times New Roman"/>
                <a:ea typeface="Times New Roman"/>
                <a:cs typeface="Times New Roman"/>
                <a:sym typeface="Times New Roman"/>
              </a:rPr>
              <a:t>cosine distance: vectors</a:t>
            </a:r>
            <a:endParaRPr sz="2700">
              <a:latin typeface="Times New Roman"/>
              <a:ea typeface="Times New Roman"/>
              <a:cs typeface="Times New Roman"/>
              <a:sym typeface="Times New Roman"/>
            </a:endParaRPr>
          </a:p>
          <a:p>
            <a:pPr marL="457200" lvl="0" indent="0" algn="l" rtl="0">
              <a:lnSpc>
                <a:spcPct val="90000"/>
              </a:lnSpc>
              <a:spcBef>
                <a:spcPts val="1000"/>
              </a:spcBef>
              <a:spcAft>
                <a:spcPts val="0"/>
              </a:spcAft>
              <a:buNone/>
            </a:pPr>
            <a:r>
              <a:rPr lang="en-US" sz="2700">
                <a:latin typeface="Times New Roman"/>
                <a:ea typeface="Times New Roman"/>
                <a:cs typeface="Times New Roman"/>
                <a:sym typeface="Times New Roman"/>
              </a:rPr>
              <a:t>Jaccard distance: sets</a:t>
            </a:r>
            <a:endParaRPr sz="2700">
              <a:latin typeface="Times New Roman"/>
              <a:ea typeface="Times New Roman"/>
              <a:cs typeface="Times New Roman"/>
              <a:sym typeface="Times New Roman"/>
            </a:endParaRPr>
          </a:p>
          <a:p>
            <a:pPr marL="457200" lvl="0" indent="0" algn="l" rtl="0">
              <a:lnSpc>
                <a:spcPct val="90000"/>
              </a:lnSpc>
              <a:spcBef>
                <a:spcPts val="1000"/>
              </a:spcBef>
              <a:spcAft>
                <a:spcPts val="0"/>
              </a:spcAft>
              <a:buNone/>
            </a:pPr>
            <a:r>
              <a:rPr lang="en-US" sz="2700">
                <a:latin typeface="Times New Roman"/>
                <a:ea typeface="Times New Roman"/>
                <a:cs typeface="Times New Roman"/>
                <a:sym typeface="Times New Roman"/>
              </a:rPr>
              <a:t>edit distance: strings</a:t>
            </a:r>
            <a:endParaRPr sz="2700">
              <a:latin typeface="Times New Roman"/>
              <a:ea typeface="Times New Roman"/>
              <a:cs typeface="Times New Roman"/>
              <a:sym typeface="Times New Roman"/>
            </a:endParaRPr>
          </a:p>
          <a:p>
            <a:pPr marL="457200" lvl="0" indent="0" algn="l" rtl="0">
              <a:spcBef>
                <a:spcPts val="1000"/>
              </a:spcBef>
              <a:spcAft>
                <a:spcPts val="0"/>
              </a:spcAft>
              <a:buNone/>
            </a:pPr>
            <a:endParaRPr sz="2700">
              <a:latin typeface="Times New Roman"/>
              <a:ea typeface="Times New Roman"/>
              <a:cs typeface="Times New Roman"/>
              <a:sym typeface="Times New Roman"/>
            </a:endParaRPr>
          </a:p>
        </p:txBody>
      </p:sp>
      <p:pic>
        <p:nvPicPr>
          <p:cNvPr id="156" name="Google Shape;156;ga350608daf_0_22"/>
          <p:cNvPicPr preferRelativeResize="0"/>
          <p:nvPr/>
        </p:nvPicPr>
        <p:blipFill>
          <a:blip r:embed="rId3">
            <a:alphaModFix/>
          </a:blip>
          <a:stretch>
            <a:fillRect/>
          </a:stretch>
        </p:blipFill>
        <p:spPr>
          <a:xfrm>
            <a:off x="1378450" y="2570625"/>
            <a:ext cx="4359874" cy="413425"/>
          </a:xfrm>
          <a:prstGeom prst="rect">
            <a:avLst/>
          </a:prstGeom>
          <a:noFill/>
          <a:ln>
            <a:noFill/>
          </a:ln>
        </p:spPr>
      </p:pic>
      <p:pic>
        <p:nvPicPr>
          <p:cNvPr id="157" name="Google Shape;157;ga350608daf_0_22"/>
          <p:cNvPicPr preferRelativeResize="0"/>
          <p:nvPr/>
        </p:nvPicPr>
        <p:blipFill>
          <a:blip r:embed="rId4">
            <a:alphaModFix/>
          </a:blip>
          <a:stretch>
            <a:fillRect/>
          </a:stretch>
        </p:blipFill>
        <p:spPr>
          <a:xfrm>
            <a:off x="1436925" y="3100675"/>
            <a:ext cx="8926700" cy="1582725"/>
          </a:xfrm>
          <a:prstGeom prst="rect">
            <a:avLst/>
          </a:prstGeom>
          <a:noFill/>
          <a:ln>
            <a:noFill/>
          </a:ln>
        </p:spPr>
      </p:pic>
    </p:spTree>
  </p:cSld>
  <p:clrMapOvr>
    <a:masterClrMapping/>
  </p:clrMapOvr>
</p:sld>
</file>

<file path=ppt/theme/theme1.xml><?xml version="1.0" encoding="utf-8"?>
<a:theme xmlns:a="http://schemas.openxmlformats.org/drawingml/2006/main" name="BrushVTI">
  <a:themeElements>
    <a:clrScheme name="AnalogousFromLightSeed_2SEEDS">
      <a:dk1>
        <a:srgbClr val="000000"/>
      </a:dk1>
      <a:lt1>
        <a:srgbClr val="FFFFFF"/>
      </a:lt1>
      <a:dk2>
        <a:srgbClr val="233A3D"/>
      </a:dk2>
      <a:lt2>
        <a:srgbClr val="E2E5E8"/>
      </a:lt2>
      <a:accent1>
        <a:srgbClr val="E29038"/>
      </a:accent1>
      <a:accent2>
        <a:srgbClr val="EB7E72"/>
      </a:accent2>
      <a:accent3>
        <a:srgbClr val="ABA553"/>
      </a:accent3>
      <a:accent4>
        <a:srgbClr val="3FB492"/>
      </a:accent4>
      <a:accent5>
        <a:srgbClr val="35B2C4"/>
      </a:accent5>
      <a:accent6>
        <a:srgbClr val="5296E6"/>
      </a:accent6>
      <a:hlink>
        <a:srgbClr val="6084A9"/>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2459</Words>
  <Application>Microsoft Macintosh PowerPoint</Application>
  <PresentationFormat>Widescreen</PresentationFormat>
  <Paragraphs>283</Paragraphs>
  <Slides>61</Slides>
  <Notes>61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61</vt:i4>
      </vt:variant>
    </vt:vector>
  </HeadingPairs>
  <TitlesOfParts>
    <vt:vector size="70" baseType="lpstr">
      <vt:lpstr>Times New Roman</vt:lpstr>
      <vt:lpstr>Abril Fatface</vt:lpstr>
      <vt:lpstr>Calibri</vt:lpstr>
      <vt:lpstr>Corbel</vt:lpstr>
      <vt:lpstr>Arial</vt:lpstr>
      <vt:lpstr>Century Gothic</vt:lpstr>
      <vt:lpstr>Roboto</vt:lpstr>
      <vt:lpstr>Georgia</vt:lpstr>
      <vt:lpstr>BrushVTI</vt:lpstr>
      <vt:lpstr>Large-scale clustering </vt:lpstr>
      <vt:lpstr>Content</vt:lpstr>
      <vt:lpstr>Introduction</vt:lpstr>
      <vt:lpstr>Clustering</vt:lpstr>
      <vt:lpstr>Example</vt:lpstr>
      <vt:lpstr>Example</vt:lpstr>
      <vt:lpstr>Applications</vt:lpstr>
      <vt:lpstr>Challenges in the Large Scale Setting</vt:lpstr>
      <vt:lpstr>Distance Measurement </vt:lpstr>
      <vt:lpstr>Hierarchical Clustering</vt:lpstr>
      <vt:lpstr>Hierarchical Clustering</vt:lpstr>
      <vt:lpstr>Example</vt:lpstr>
      <vt:lpstr>Example</vt:lpstr>
      <vt:lpstr>Example</vt:lpstr>
      <vt:lpstr>Distance Between Two Clusters</vt:lpstr>
      <vt:lpstr>Stopping  Rules</vt:lpstr>
      <vt:lpstr>Non-Euclidean Case</vt:lpstr>
      <vt:lpstr>Possible meanings of “closest”:</vt:lpstr>
      <vt:lpstr>Advantages of Hierarchical Clustering</vt:lpstr>
      <vt:lpstr>Disadvantages of Hierarchical Clustering</vt:lpstr>
      <vt:lpstr>Code</vt:lpstr>
      <vt:lpstr>Dendrogram</vt:lpstr>
      <vt:lpstr>Visualization</vt:lpstr>
      <vt:lpstr>3D</vt:lpstr>
      <vt:lpstr>Categorical data</vt:lpstr>
      <vt:lpstr>Dendrogram</vt:lpstr>
      <vt:lpstr>K-means Clustering</vt:lpstr>
      <vt:lpstr>K-means Algorithms</vt:lpstr>
      <vt:lpstr>Example</vt:lpstr>
      <vt:lpstr>Example</vt:lpstr>
      <vt:lpstr>Example</vt:lpstr>
      <vt:lpstr>Picking initial k points</vt:lpstr>
      <vt:lpstr> K-means++</vt:lpstr>
      <vt:lpstr>Getting the right k</vt:lpstr>
      <vt:lpstr>Example</vt:lpstr>
      <vt:lpstr>Example</vt:lpstr>
      <vt:lpstr>Example</vt:lpstr>
      <vt:lpstr>Example</vt:lpstr>
      <vt:lpstr>Another way to get the right k</vt:lpstr>
      <vt:lpstr>Definition of  Silhouette  </vt:lpstr>
      <vt:lpstr>Silhouette </vt:lpstr>
      <vt:lpstr>MapReduce for k-means</vt:lpstr>
      <vt:lpstr>Pros and Cons of  k-means</vt:lpstr>
      <vt:lpstr>Pros and Cons of  k-means</vt:lpstr>
      <vt:lpstr>Large scale k-means (based on spark)</vt:lpstr>
      <vt:lpstr>Visualization of the dataset</vt:lpstr>
      <vt:lpstr>Optimize choice of  k</vt:lpstr>
      <vt:lpstr>Plot silhouette</vt:lpstr>
      <vt:lpstr>Centroids </vt:lpstr>
      <vt:lpstr>Result</vt:lpstr>
      <vt:lpstr>Visualize the results</vt:lpstr>
      <vt:lpstr>Visualize the results</vt:lpstr>
      <vt:lpstr>Why</vt:lpstr>
      <vt:lpstr>Another dataset</vt:lpstr>
      <vt:lpstr>Silhouette and prediction</vt:lpstr>
      <vt:lpstr>High dimension</vt:lpstr>
      <vt:lpstr>Silhouette</vt:lpstr>
      <vt:lpstr>Centroid of  k = 9</vt:lpstr>
      <vt:lpstr>Other algorithm</vt:lpstr>
      <vt:lpstr>Reference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Large-scale clustering </dc:title>
  <dc:creator>Shuqian Xie</dc:creator>
  <cp:lastModifiedBy>Shuqian Xie</cp:lastModifiedBy>
  <cp:revision>2</cp:revision>
  <dcterms:created xsi:type="dcterms:W3CDTF">2020-11-26T18:57:04Z</dcterms:created>
  <dcterms:modified xsi:type="dcterms:W3CDTF">2020-12-02T02:02:03Z</dcterms:modified>
</cp:coreProperties>
</file>